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notesMasterIdLst>
    <p:notesMasterId r:id="rId42"/>
  </p:notesMasterIdLst>
  <p:sldIdLst>
    <p:sldId id="293" r:id="rId3"/>
    <p:sldId id="256" r:id="rId4"/>
    <p:sldId id="260" r:id="rId5"/>
    <p:sldId id="258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277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4" r:id="rId40"/>
    <p:sldId id="295" r:id="rId4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5D37"/>
    <a:srgbClr val="FF3300"/>
    <a:srgbClr val="FFFF99"/>
    <a:srgbClr val="66CCFF"/>
    <a:srgbClr val="CCCCFF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CB6625-5643-4AF5-AAE6-E15955AB6189}" type="datetimeFigureOut">
              <a:rPr lang="hr-HR" smtClean="0"/>
              <a:t>29.8.2013.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1BD532-A51D-4052-B5CE-CACBE82D320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39481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dirty="0" smtClean="0"/>
              <a:t>Cilj mjere je povećanje konkurentnosti kroz modernizaciju poljoprivrednih gospodarstava, poboljšanje kvalitete proizvoda uvođenjem novih tehnologija i inovacija. 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BD532-A51D-4052-B5CE-CACBE82D3202}" type="slidenum">
              <a:rPr lang="hr-HR">
                <a:solidFill>
                  <a:prstClr val="black"/>
                </a:solidFill>
              </a:rPr>
              <a:pPr/>
              <a:t>3</a:t>
            </a:fld>
            <a:endParaRPr lang="hr-H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9047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hr-HR" sz="1400" b="1" dirty="0" smtClean="0"/>
              <a:t>Ciljevi mjere:</a:t>
            </a:r>
          </a:p>
          <a:p>
            <a:pPr>
              <a:defRPr/>
            </a:pPr>
            <a:r>
              <a:rPr lang="vi-VN" sz="1200" dirty="0" smtClean="0"/>
              <a:t>Potaknuti osnivanje i rad grupa proizvođača, što će dovesti  do povećanja koncentracije proizvodnje i ponude, te bolje prilagodbe proizvodnje zahtjevima tržišta, a time i povećanja dodane vrijednost u poljoprivredi</a:t>
            </a:r>
            <a:endParaRPr lang="hr-HR" sz="1200" dirty="0" smtClean="0"/>
          </a:p>
          <a:p>
            <a:pPr>
              <a:defRPr/>
            </a:pPr>
            <a:r>
              <a:rPr lang="hr-HR" sz="1200" dirty="0" smtClean="0"/>
              <a:t>Bolja </a:t>
            </a:r>
            <a:r>
              <a:rPr lang="vi-VN" sz="1200" dirty="0" smtClean="0"/>
              <a:t>integracij</a:t>
            </a:r>
            <a:r>
              <a:rPr lang="hr-HR" sz="1200" dirty="0" smtClean="0"/>
              <a:t>a</a:t>
            </a:r>
            <a:r>
              <a:rPr lang="vi-VN" sz="1200" dirty="0" smtClean="0"/>
              <a:t> primarnih poljoprivrednih proizvođača u lanac prehrane</a:t>
            </a:r>
            <a:endParaRPr lang="hr-HR" sz="1200" dirty="0" smtClean="0"/>
          </a:p>
          <a:p>
            <a:pPr>
              <a:buClr>
                <a:schemeClr val="tx2">
                  <a:lumMod val="10000"/>
                </a:schemeClr>
              </a:buClr>
              <a:defRPr/>
            </a:pPr>
            <a:r>
              <a:rPr lang="vi-VN" sz="1200" dirty="0" smtClean="0"/>
              <a:t> Prilagodb</a:t>
            </a:r>
            <a:r>
              <a:rPr lang="hr-HR" sz="1200" dirty="0" smtClean="0"/>
              <a:t>a</a:t>
            </a:r>
            <a:r>
              <a:rPr lang="vi-VN" sz="1200" dirty="0" smtClean="0"/>
              <a:t> zahtjevima tržišta proizvodnje i proizvoda proizvođača koji su članovi proizvođačkih grupa </a:t>
            </a:r>
          </a:p>
          <a:p>
            <a:pPr>
              <a:buClr>
                <a:schemeClr val="tx2">
                  <a:lumMod val="10000"/>
                </a:schemeClr>
              </a:buClr>
              <a:defRPr/>
            </a:pPr>
            <a:r>
              <a:rPr lang="vi-VN" sz="1200" dirty="0" smtClean="0"/>
              <a:t>Zajedničko plasiranj</a:t>
            </a:r>
            <a:r>
              <a:rPr lang="hr-HR" sz="1200" dirty="0" smtClean="0"/>
              <a:t>e</a:t>
            </a:r>
            <a:r>
              <a:rPr lang="vi-VN" sz="1200" dirty="0" smtClean="0"/>
              <a:t> robe na tržište, uključujući pripremu za prodaju, centralizaciju prodaje i ponude kupcima na veliko </a:t>
            </a:r>
          </a:p>
          <a:p>
            <a:pPr>
              <a:buClr>
                <a:schemeClr val="tx2">
                  <a:lumMod val="10000"/>
                </a:schemeClr>
              </a:buClr>
              <a:defRPr/>
            </a:pPr>
            <a:r>
              <a:rPr lang="vi-VN" sz="1200" dirty="0" smtClean="0"/>
              <a:t>Stvaranj</a:t>
            </a:r>
            <a:r>
              <a:rPr lang="hr-HR" sz="1200" dirty="0" smtClean="0"/>
              <a:t>e</a:t>
            </a:r>
            <a:r>
              <a:rPr lang="vi-VN" sz="1200" dirty="0" smtClean="0"/>
              <a:t> zajedničkih pravila o informacijama o proizvodnji, posebno u pogledu ubiranja plodova i dostupnosti </a:t>
            </a:r>
          </a:p>
          <a:p>
            <a:pPr>
              <a:buClr>
                <a:schemeClr val="tx2">
                  <a:lumMod val="10000"/>
                </a:schemeClr>
              </a:buClr>
              <a:defRPr/>
            </a:pPr>
            <a:r>
              <a:rPr lang="vi-VN" sz="1200" dirty="0" smtClean="0"/>
              <a:t>Ostal</a:t>
            </a:r>
            <a:r>
              <a:rPr lang="hr-HR" sz="1200" dirty="0" smtClean="0"/>
              <a:t>e</a:t>
            </a:r>
            <a:r>
              <a:rPr lang="vi-VN" sz="1200" dirty="0" smtClean="0"/>
              <a:t> aktivnosti koje mogu provoditi proizvođačke grupe, kao što je razvoj poslovnih i marketinških vještina i organizacije te olakšavanje inovativnih procesa</a:t>
            </a:r>
          </a:p>
          <a:p>
            <a:pPr>
              <a:defRPr/>
            </a:pPr>
            <a:endParaRPr lang="hr-HR" sz="1200" dirty="0" smtClean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BD532-A51D-4052-B5CE-CACBE82D3202}" type="slidenum">
              <a:rPr lang="hr-HR" smtClean="0"/>
              <a:t>12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364394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Clr>
                <a:schemeClr val="tx2">
                  <a:lumMod val="10000"/>
                </a:schemeClr>
              </a:buClr>
              <a:buFont typeface="Wingdings" pitchFamily="2" charset="2"/>
              <a:buNone/>
              <a:defRPr/>
            </a:pPr>
            <a:r>
              <a:rPr lang="hr-HR" sz="1200" b="0" dirty="0" smtClean="0">
                <a:latin typeface="Arial" pitchFamily="34" charset="0"/>
                <a:cs typeface="Arial" pitchFamily="34" charset="0"/>
              </a:rPr>
              <a:t>Dodjela potpore tijekom prijelaznog razdoblja:</a:t>
            </a:r>
          </a:p>
          <a:p>
            <a:pPr marL="0" indent="0">
              <a:buClr>
                <a:schemeClr val="tx2">
                  <a:lumMod val="10000"/>
                </a:schemeClr>
              </a:buClr>
              <a:buFont typeface="Wingdings" pitchFamily="2" charset="2"/>
              <a:buNone/>
              <a:defRPr/>
            </a:pPr>
            <a:r>
              <a:rPr lang="vi-VN" sz="1200" dirty="0" smtClean="0"/>
              <a:t>Tijekom prijelaznog razdoblja do priznavanja proizvođačke organizacije, proizvođačkoj grupi može se dodijeliti potpora:</a:t>
            </a:r>
            <a:endParaRPr lang="hr-HR" sz="1200" dirty="0" smtClean="0"/>
          </a:p>
          <a:p>
            <a:pPr marL="228600" indent="-228600">
              <a:buClr>
                <a:schemeClr val="tx2">
                  <a:lumMod val="10000"/>
                </a:schemeClr>
              </a:buClr>
              <a:buFont typeface="Wingdings" pitchFamily="2" charset="2"/>
              <a:buAutoNum type="alphaLcParenBoth"/>
              <a:defRPr/>
            </a:pPr>
            <a:r>
              <a:rPr lang="hr-HR" sz="1200" dirty="0" smtClean="0"/>
              <a:t> </a:t>
            </a:r>
            <a:r>
              <a:rPr lang="vi-VN" sz="1200" dirty="0" smtClean="0"/>
              <a:t>u svrhu poticanja njenog osnivanja i vođenja administrativnih poslova</a:t>
            </a:r>
            <a:endParaRPr lang="hr-HR" sz="1200" dirty="0" smtClean="0"/>
          </a:p>
          <a:p>
            <a:pPr marL="0" indent="0">
              <a:buClr>
                <a:schemeClr val="tx2">
                  <a:lumMod val="10000"/>
                </a:schemeClr>
              </a:buClr>
              <a:buFont typeface="Wingdings" pitchFamily="2" charset="2"/>
              <a:buNone/>
              <a:defRPr/>
            </a:pPr>
            <a:r>
              <a:rPr lang="vi-VN" sz="1200" dirty="0" smtClean="0"/>
              <a:t>(b)</a:t>
            </a:r>
            <a:r>
              <a:rPr lang="hr-HR" sz="1200" dirty="0" smtClean="0"/>
              <a:t> z</a:t>
            </a:r>
            <a:r>
              <a:rPr lang="vi-VN" sz="1200" dirty="0" smtClean="0"/>
              <a:t>a pokriće dijela investicija potrebnih za dobivanje priznavanja, koje su proizvođačke grupe predložile u planu priznavanja</a:t>
            </a:r>
            <a:endParaRPr lang="hr-HR" sz="1200" dirty="0" smtClean="0"/>
          </a:p>
          <a:p>
            <a:pPr marL="0" indent="0">
              <a:buClr>
                <a:schemeClr val="tx2">
                  <a:lumMod val="10000"/>
                </a:schemeClr>
              </a:buClr>
              <a:buFont typeface="Wingdings" pitchFamily="2" charset="2"/>
              <a:buNone/>
              <a:defRPr/>
            </a:pPr>
            <a:r>
              <a:rPr lang="vi-VN" sz="1200" dirty="0" smtClean="0"/>
              <a:t>Potpora u svrhu poticanja njenog osnivanja i vođenja administrativnih poslova utvrđuje se za svaku proizvođačku grupu na temelju vrijednosti utržene proizvodnje.</a:t>
            </a:r>
            <a:endParaRPr lang="hr-HR" sz="1200" dirty="0" smtClean="0"/>
          </a:p>
          <a:p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Potpora se dodjeljuje na osnovu poslovnog plana. </a:t>
            </a:r>
          </a:p>
          <a:p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Isplata se vrši u godišnjim paušalnim iznosima  tijekom 5 godina od datuma priznavanja proizvođačke grupe.</a:t>
            </a:r>
          </a:p>
          <a:p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Najviši iznos potpore za svaku proizvođačku grupu ne može biti veći od 100.000 EUR 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BD532-A51D-4052-B5CE-CACBE82D3202}" type="slidenum">
              <a:rPr lang="hr-HR" smtClean="0"/>
              <a:t>14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739942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1200" dirty="0" smtClean="0"/>
              <a:t>Potpora se dodjeljuje kako bi se olakšalo osnivanje zadruga, udruga, klastera, mreža, za poljoprivredno-prehrambeni i šumarski sektor , te na taj način olakšala njihova uspostava i daljnje poslovanje za potrebe prilagodbe njihovih članova zakonskim propisima i zahtjevima tržišta.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1200" b="1" dirty="0" smtClean="0"/>
              <a:t>Udruženja Europskog inovacijskog partnerstva </a:t>
            </a:r>
            <a:r>
              <a:rPr lang="hr-HR" sz="1200" b="0" dirty="0" smtClean="0"/>
              <a:t>će se tek osnivati, Europska komisija treba donijeti provedbene akte.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Prihvatljivi su korisnici čija se suradnja uključuje dionike različitih regija ili različitih EU država članica a koji su povezani ugovorom o ortaštvu.</a:t>
            </a:r>
            <a:endParaRPr lang="hr-HR" sz="1200" b="1" dirty="0" smtClean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BD532-A51D-4052-B5CE-CACBE82D3202}" type="slidenum">
              <a:rPr lang="hr-HR" smtClean="0"/>
              <a:t>15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23158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Prihvatljivi korisnici mogu biti svi oblici navedenih udruženja čija se suradnja odnosi na:</a:t>
            </a:r>
          </a:p>
          <a:p>
            <a:pPr lvl="0"/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osnivanje klastera i mreža </a:t>
            </a:r>
          </a:p>
          <a:p>
            <a:pPr lvl="0"/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razvoj novih proizvoda, postupaka, procesa i tehnologija u poljoprivredno-prehrambenom i šumarskom sektoru</a:t>
            </a:r>
          </a:p>
          <a:p>
            <a:pPr lvl="0"/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suradnju između malih subjekata u organiziranju zajedničkih radnih procesa, dijeljenje objekata i resursa za razvoj i /ili marketing turističkih usluga koje se odnose na ruralni turizam</a:t>
            </a:r>
          </a:p>
          <a:p>
            <a:pPr lvl="0"/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horizontalna i vertikalna suradnja između sudionika distributivnog lanca s ciljem stvaranja preduvjeta za efikasniji izlaz na lokalno tržište </a:t>
            </a:r>
          </a:p>
          <a:p>
            <a:pPr lvl="0"/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promotivne aktivnosti sa ciljem razvoja lokalnog tržišta i u svrhu i skraćivanja distributivnog lanca. tržišta</a:t>
            </a:r>
          </a:p>
          <a:p>
            <a:pPr lvl="0"/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horizontalna i vertikalna suradnja između subjekata u opskrbnom  lancu u koji proizvode biomasu koja će se koristiti u proizvodnji hrane, energije i drugim industrijskim procesima </a:t>
            </a:r>
          </a:p>
          <a:p>
            <a:pPr lvl="0"/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provedba strategije lokalnog razvoja koja se odnosi na jedan ili više prioriteta Unije od strane javno privatnih partnerstava osim onih definiranih u čl.28 (1)(b) Uredbe Eu No CSF/2012</a:t>
            </a:r>
          </a:p>
          <a:p>
            <a:pPr lvl="0"/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izrada šumo - gospodarskih planova ili  drugih relevantnih dokumenata</a:t>
            </a:r>
          </a:p>
          <a:p>
            <a:r>
              <a:rPr lang="hr-H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hr-H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BD532-A51D-4052-B5CE-CACBE82D3202}" type="slidenum">
              <a:rPr lang="hr-HR" smtClean="0"/>
              <a:t>16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048981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Kod ulaganja u sanaciju potpora ovisi o formalnoj potvrdi nadležnoga javnog tijela države članice o tome da se dogodila elementarna prirodna nepogoda te da je ta nepogoda ili mjera prihvaćena u skladu s Direktivom za iskorjenjivanje ili zaustavljanje pojave bolesti biljaka ili nametnika (štetočina) koji su uzrokovali štetu najmanje 30% relevantnoga poljoprivrednog potencijala.</a:t>
            </a:r>
          </a:p>
          <a:p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 sklopu ove mjere ne odobrava se potpora za gubitak prihoda koji je posljedica elementarne prirodne nepogode.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BD532-A51D-4052-B5CE-CACBE82D3202}" type="slidenum">
              <a:rPr lang="hr-HR" smtClean="0"/>
              <a:t>18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977948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C2C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hr-H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Potpore unutar ove mjere pokrit će u jednom dijelu financijski doprinos plaćen za premiju osiguranja za usjeve, životinje,  biljke i infrastrukturu od ekonomskih gubitaka uzrokovanih nepovoljnim klimatskim promjenama i bolestima životinja i biljaka ili napadom štetočina, okolišnim incidentima.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BD532-A51D-4052-B5CE-CACBE82D3202}" type="slidenum">
              <a:rPr lang="hr-HR" smtClean="0"/>
              <a:t>20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953047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C2C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hr-H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Potpora za pokrivanje gubitaka uzrokovanih iznenadnim nepogodnim klimatskim događajima, životinjskom ili biljnom zarazom, zagađenjem pesticidima i okolišnim incidentima.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C2C00"/>
              </a:buClr>
              <a:buSzTx/>
              <a:buFont typeface="Wingdings" pitchFamily="2" charset="2"/>
              <a:buNone/>
              <a:tabLst/>
              <a:defRPr/>
            </a:pPr>
            <a:endParaRPr kumimoji="0" lang="hr-HR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C2C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hr-H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Zajednički fond (osniva ga RH) mora: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C2C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hr-H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biti akreditiran od strane nadležnog tijela u skladu s nacionalnim zakonom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C2C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hr-H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imati transparentnu politiku prema plaćanjima u fond i iz fonda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C2C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hr-H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imati jasna pravila o pripisivanju odgovornosti za sve nastale dugove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BD532-A51D-4052-B5CE-CACBE82D3202}" type="slidenum">
              <a:rPr lang="hr-HR" smtClean="0"/>
              <a:t>21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418773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Clr>
                <a:schemeClr val="tx2">
                  <a:lumMod val="10000"/>
                </a:schemeClr>
              </a:buClr>
              <a:buFont typeface="Wingdings" pitchFamily="2" charset="2"/>
              <a:buNone/>
              <a:defRPr/>
            </a:pPr>
            <a:r>
              <a:rPr lang="hr-HR" sz="1200" dirty="0" smtClean="0"/>
              <a:t>Cilj mjere:</a:t>
            </a:r>
          </a:p>
          <a:p>
            <a:pPr marL="0" indent="0" algn="just">
              <a:buClr>
                <a:schemeClr val="tx2">
                  <a:lumMod val="10000"/>
                </a:schemeClr>
              </a:buClr>
              <a:buFont typeface="Wingdings" pitchFamily="2" charset="2"/>
              <a:buNone/>
              <a:defRPr/>
            </a:pPr>
            <a:r>
              <a:rPr lang="hr-HR" sz="1200" dirty="0" smtClean="0"/>
              <a:t>-umanjiti i izbjeći negativan utjecaj poljoprivrede na okoliš</a:t>
            </a:r>
          </a:p>
          <a:p>
            <a:pPr marL="0" indent="0" algn="just">
              <a:buClr>
                <a:schemeClr val="tx2">
                  <a:lumMod val="10000"/>
                </a:schemeClr>
              </a:buClr>
              <a:buFont typeface="Wingdings" pitchFamily="2" charset="2"/>
              <a:buNone/>
              <a:defRPr/>
            </a:pPr>
            <a:r>
              <a:rPr lang="hr-HR" sz="1200" dirty="0" smtClean="0"/>
              <a:t>-održati i poboljšati biološku raznolikost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1200" dirty="0" smtClean="0"/>
              <a:t>Godišnje plaćanje po jedinici površine ili grlu/kljunu kao naknada korisniku za gubitak prihoda i dodatne troškove koji su rezultat pridržavanja posebnih uvjeta koji nadilaze minimalno propisane uvjete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BD532-A51D-4052-B5CE-CACBE82D3202}" type="slidenum">
              <a:rPr lang="hr-HR" smtClean="0"/>
              <a:t>22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240977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Podmjera 1. je samo za oranične kulture, ne i za voćare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BD532-A51D-4052-B5CE-CACBE82D3202}" type="slidenum">
              <a:rPr lang="hr-HR" smtClean="0"/>
              <a:t>23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879365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Clr>
                <a:schemeClr val="tx2">
                  <a:lumMod val="10000"/>
                </a:schemeClr>
              </a:buClr>
              <a:buFont typeface="Wingdings" pitchFamily="2" charset="2"/>
              <a:buNone/>
              <a:defRPr/>
            </a:pPr>
            <a:r>
              <a:rPr lang="hr-HR" b="1" dirty="0" smtClean="0"/>
              <a:t>Cilj mjere:</a:t>
            </a:r>
          </a:p>
          <a:p>
            <a:pPr marL="0" indent="0" algn="just">
              <a:buClr>
                <a:schemeClr val="tx2">
                  <a:lumMod val="10000"/>
                </a:schemeClr>
              </a:buClr>
              <a:buFont typeface="Wingdings" pitchFamily="2" charset="2"/>
              <a:buNone/>
              <a:defRPr/>
            </a:pPr>
            <a:endParaRPr lang="hr-HR" b="1" dirty="0" smtClean="0"/>
          </a:p>
          <a:p>
            <a:pPr marL="0" indent="0" algn="just">
              <a:buClr>
                <a:schemeClr val="tx2">
                  <a:lumMod val="10000"/>
                </a:schemeClr>
              </a:buClr>
              <a:buFont typeface="Wingdings" pitchFamily="2" charset="2"/>
              <a:buNone/>
              <a:defRPr/>
            </a:pPr>
            <a:r>
              <a:rPr lang="hr-HR" sz="1200" dirty="0" smtClean="0"/>
              <a:t>Smanjenje zagađenja okoliša, očuvanje biološke raznolikosti, poboljšanje upravljanja vodom i tlom, povećanje dodane vrijednosti ekološkog proizvoda.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BD532-A51D-4052-B5CE-CACBE82D3202}" type="slidenum">
              <a:rPr lang="hr-HR" smtClean="0"/>
              <a:t>28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72280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dirty="0" smtClean="0"/>
              <a:t>Cilj mjere je povećanje konkurentnosti kroz modernizaciju poljoprivrednih gospodarstava, poboljšanje kvalitete proizvoda uvođenjem novih tehnologija i inovacija. 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BD532-A51D-4052-B5CE-CACBE82D3202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459047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hr-HR" sz="1400" b="1" dirty="0" smtClean="0"/>
              <a:t>Podmjera 1. Očuvanje poljoprivrede na gorsko planinskim područjima</a:t>
            </a:r>
            <a:endParaRPr lang="hr-HR" sz="1400" dirty="0" smtClean="0"/>
          </a:p>
          <a:p>
            <a:pPr marL="0" indent="0">
              <a:buFont typeface="Wingdings" pitchFamily="2" charset="2"/>
              <a:buNone/>
            </a:pPr>
            <a:r>
              <a:rPr lang="hr-HR" sz="1400" b="1" dirty="0" smtClean="0"/>
              <a:t>Prihvatljiva ulaganja:</a:t>
            </a:r>
          </a:p>
          <a:p>
            <a:pPr marL="0" indent="0" algn="just">
              <a:buFont typeface="Wingdings" pitchFamily="2" charset="2"/>
              <a:buChar char=""/>
            </a:pPr>
            <a:r>
              <a:rPr lang="hr-HR" sz="1200" dirty="0" smtClean="0">
                <a:cs typeface="Times New Roman" pitchFamily="18" charset="0"/>
              </a:rPr>
              <a:t>Korištena poljoprivredna površina prihvatljiva za potporu obuhvaća ARKOD parcele registrirane u ARKOD sustavu, koje se u cijelosti ili djelomično nalazi unutar područja koja su definirana kao gorsko planinska: područja iznad 600m ili unutar visine 500-600m uz nagib 15%</a:t>
            </a:r>
            <a:endParaRPr lang="hr-HR" sz="800" dirty="0" smtClean="0">
              <a:latin typeface="Times New Roman" pitchFamily="18" charset="0"/>
              <a:ea typeface="Calibri" pitchFamily="34" charset="0"/>
              <a:cs typeface="Calibri" pitchFamily="34" charset="0"/>
            </a:endParaRPr>
          </a:p>
          <a:p>
            <a:pPr marL="0" indent="0">
              <a:buFont typeface="Wingdings" pitchFamily="2" charset="2"/>
              <a:buNone/>
            </a:pPr>
            <a:r>
              <a:rPr lang="hr-HR" sz="1600" b="1" dirty="0" smtClean="0"/>
              <a:t>Podmjera 2. Očuvanje poljoprivrede na područjima sa prirodnim ograničenjima u poljoprivredi</a:t>
            </a:r>
          </a:p>
          <a:p>
            <a:pPr marL="0" indent="0">
              <a:buFont typeface="Wingdings" pitchFamily="2" charset="2"/>
              <a:buNone/>
            </a:pPr>
            <a:r>
              <a:rPr lang="hr-HR" sz="1600" b="1" dirty="0" smtClean="0"/>
              <a:t>Prihvatljiva površina:</a:t>
            </a:r>
          </a:p>
          <a:p>
            <a:pPr marL="0" indent="0" algn="just">
              <a:buFont typeface="Wingdings" pitchFamily="2" charset="2"/>
              <a:buChar char=""/>
            </a:pPr>
            <a:r>
              <a:rPr lang="hr-HR" sz="1200" dirty="0" smtClean="0">
                <a:cs typeface="Times New Roman" pitchFamily="18" charset="0"/>
              </a:rPr>
              <a:t>Korištena poljoprivredna površina prihvatljiva za potporu obuhvaća ARKOD parcele registrirane u ARKOD sustavu, koje se u cijelosti ili djelomično nalazi unutar područja koja su, temeljem 8 biofizičkih kriterija od kojih su neki primjenjivi u RH, definirana kao područja pod utjecajem prirodnih ograničenja u poljoprivredi </a:t>
            </a:r>
            <a:endParaRPr lang="hr-HR" sz="800" dirty="0" smtClean="0">
              <a:latin typeface="Times New Roman" pitchFamily="18" charset="0"/>
              <a:ea typeface="Calibri" pitchFamily="34" charset="0"/>
              <a:cs typeface="Calibri" pitchFamily="34" charset="0"/>
            </a:endParaRPr>
          </a:p>
          <a:p>
            <a:pPr marL="0" indent="0">
              <a:buClr>
                <a:schemeClr val="tx2">
                  <a:lumMod val="10000"/>
                </a:schemeClr>
              </a:buClr>
              <a:buFont typeface="Wingdings" pitchFamily="2" charset="2"/>
              <a:buNone/>
              <a:defRPr/>
            </a:pPr>
            <a:r>
              <a:rPr lang="hr-HR" sz="1400" b="1" dirty="0" smtClean="0"/>
              <a:t>Podmjera 3. Očuvanje poljoprivrede na područja sa specifičnim ograničenjima u poljoprivredi</a:t>
            </a:r>
          </a:p>
          <a:p>
            <a:pPr marL="0" indent="0">
              <a:buClr>
                <a:schemeClr val="tx2">
                  <a:lumMod val="10000"/>
                </a:schemeClr>
              </a:buClr>
              <a:buFont typeface="Wingdings" pitchFamily="2" charset="2"/>
              <a:buNone/>
              <a:defRPr/>
            </a:pPr>
            <a:r>
              <a:rPr lang="hr-HR" sz="1400" b="1" dirty="0" smtClean="0"/>
              <a:t>Prihvatljiva površina:</a:t>
            </a:r>
            <a:endParaRPr lang="hr-HR" sz="1400" dirty="0" smtClean="0"/>
          </a:p>
          <a:p>
            <a:pPr algn="just">
              <a:buClr>
                <a:schemeClr val="tx2">
                  <a:lumMod val="10000"/>
                </a:schemeClr>
              </a:buClr>
              <a:defRPr/>
            </a:pPr>
            <a:r>
              <a:rPr lang="hr-HR" sz="1200" dirty="0" smtClean="0"/>
              <a:t>Korištena poljoprivredna površina prihvatljiva za potporu obuhvaća ARKOD parcele registrirane u ARKOD sustavu, koja se u cijelosti ili djelomično nalazi unutar područja koja su definirana kao područja pod utjecajem specifičnih ograničenja u poljoprivredi:obala, tuča, vjetar, toplinski stres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BD532-A51D-4052-B5CE-CACBE82D3202}" type="slidenum">
              <a:rPr lang="hr-HR" smtClean="0"/>
              <a:t>29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08227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hr-HR" sz="1200" b="1" dirty="0" smtClean="0"/>
              <a:t>Cilj mjere:</a:t>
            </a:r>
          </a:p>
          <a:p>
            <a:pPr marL="0" indent="0">
              <a:buFont typeface="Wingdings" pitchFamily="2" charset="2"/>
              <a:buNone/>
            </a:pPr>
            <a:r>
              <a:rPr lang="hr-HR" sz="1200" dirty="0" smtClean="0"/>
              <a:t>Stručno osposobljavanje i stjecanje vještina, demonstracijske i informativne aktivnosti koje se ne financiraju iz drugih javnih sredstava, koje  nisu tečajevi ili obuke koji čine sastavni dio uobičajenih obrazovnih programa i koje nisu dio redovnog obrazovanja na srednjoškolskoj i višoj razini. 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BD532-A51D-4052-B5CE-CACBE82D3202}" type="slidenum">
              <a:rPr lang="hr-HR" smtClean="0"/>
              <a:t>31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035566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Visina i intenzitet potpore </a:t>
            </a:r>
            <a:endParaRPr lang="hr-H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Najviši intenzitet potpore iznosi do 100% (EU 90%­, RH 10%) prihvatljivih troškova.</a:t>
            </a:r>
          </a:p>
          <a:p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Korisnik mjere tijekom tri godine može primiti max 200.000 € potpore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BD532-A51D-4052-B5CE-CACBE82D3202}" type="slidenum">
              <a:rPr lang="hr-HR" smtClean="0"/>
              <a:t>33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9547138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Savjeti poljoprivrednicima moraju biti povezani s najmanje jednim prioritetom EU za ruralni razvoj i pokrivaju najmanje jedan od sljedećih elemenata:</a:t>
            </a:r>
          </a:p>
          <a:p>
            <a:pPr lvl="0"/>
            <a:r>
              <a:rPr lang="hr-HR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jedan ili više zakonskih uvjeta o upravljanju i/ili standarda za dobre  poljoprivredne i ekološke uvjete navedene u 1. poglavlju glave VI. Uredbe (EU) br. HR/2012</a:t>
            </a:r>
          </a:p>
          <a:p>
            <a:pPr lvl="0"/>
            <a:r>
              <a:rPr lang="hr-HR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poljoprivredne prakse koje su korisne za klimu i okoliš, kako je navedeno u 2. poglavlju glave III. Uredbe (EU) br. DP/2012 i održavanje poljoprivrednih područja kako je navedeno u članku 4., stavku 1., točki c Uredbe (EU) br. DP/2012;</a:t>
            </a:r>
          </a:p>
          <a:p>
            <a:pPr lvl="0"/>
            <a:r>
              <a:rPr lang="hr-HR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zahtjeve i mjere povezane s ublažavanjem klimatskih promjena i prilagođavanjem klimatskim promjenama, bioraznolikosti, zaštitom vode i tla, informiranje o bolestima životinja i bilja i inovacijama navedenima u prilogu 1. Uredbi (EU) br. HR/2012;</a:t>
            </a:r>
          </a:p>
          <a:p>
            <a:pPr lvl="0"/>
            <a:r>
              <a:rPr lang="hr-HR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održivi razvoj ekonomskih aktivnosti malih gospodarstava, kako je definirano Programom i barem nekim od gospodarstava koja sudjeluju u Shemi za male poljoprivrednike navedenoj u glavi V. Uredbe (EU) br. DP/2012; ili</a:t>
            </a:r>
          </a:p>
          <a:p>
            <a:pPr lvl="0"/>
            <a:r>
              <a:rPr lang="hr-HR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gdje je primjenjivo, standarda zaštite na radu koji su utemeljeni na zakonodavstvu Unije;</a:t>
            </a:r>
          </a:p>
          <a:p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Savjeti mogu obuhvatiti i druga područja vezana uz ekonomsko, proizvodno-tehnološko i okolišno prihvatljivo poslovanje poljoprivrednoga gospodarstva.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BD532-A51D-4052-B5CE-CACBE82D3202}" type="slidenum">
              <a:rPr lang="hr-HR" smtClean="0"/>
              <a:t>34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719497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Tijekom 2012. uspostavljena</a:t>
            </a:r>
            <a:r>
              <a:rPr lang="hr-H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je</a:t>
            </a:r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Mrežuaza ruralni razvoj) koja djeluje na cijelom ruralnom području Republike Hrvatske. </a:t>
            </a:r>
          </a:p>
          <a:p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Mrežu čine članovi Mreže, jedinica za potporu (Tajništvo mreže) i upravljački odbor. Članovi Mreže su tijela državne uprave, stručne ustanove u poljoprivredi i ruralnom razvoju, jedinice lokalne i regionalne (područne) samouprave, regionalne i lokalne razvojne agencije, poljoprivredna gospodarstva, obrazovne i znanstvene institucije iz područja poljoprivrede i ruralnog razvoja, udruge i komore vezane uz poljoprivredu i ruralni razvoj i ostale fizičke i pravne osobe čije aktivnosti su vezane uz poljoprivredu i ruralni razvoj. Članstvo u Mreži je dobrovoljno.</a:t>
            </a:r>
          </a:p>
          <a:p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Jedinica za potporu Mreži (Tajništvo mreže) djeluje u Ministarstvu poljoprivrede pri Upravi ruralnog razvoja, EU i međunarodne suradnje.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BD532-A51D-4052-B5CE-CACBE82D3202}" type="slidenum">
              <a:rPr lang="hr-HR" smtClean="0"/>
              <a:t>36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5325725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546100" algn="l"/>
              </a:tabLst>
            </a:pPr>
            <a:r>
              <a:rPr lang="hr-HR" sz="1200" dirty="0" smtClean="0">
                <a:effectLst/>
                <a:latin typeface="Times New Roman"/>
                <a:ea typeface="Times New Roman"/>
              </a:rPr>
              <a:t>Dozvoljene aktivnosti i s njima povezani izdaci financiraju se sredstavima mjere Tehnička pomoć, iz koje je za provedbu ovih aktivnosti namijenjeno najmanje 10% ukupne alokacije. </a:t>
            </a:r>
            <a:r>
              <a:rPr lang="hr-HR" sz="1200" dirty="0" smtClean="0">
                <a:effectLst/>
                <a:latin typeface="Times New Roman"/>
                <a:ea typeface="Times New Roman"/>
                <a:cs typeface="Times New Roman"/>
              </a:rPr>
              <a:t>Prihvatljive aktivnosti i s njima povezani troškovi (izdaci) biti će dodatno razrađeni u provedbenim aktima/natječajima/Akcijskom planu. </a:t>
            </a:r>
            <a:endParaRPr lang="hr-HR" sz="1100" dirty="0" smtClean="0">
              <a:effectLst/>
              <a:latin typeface="+mn-lt"/>
              <a:ea typeface="Calibri"/>
              <a:cs typeface="Times New Roman"/>
            </a:endParaRP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BD532-A51D-4052-B5CE-CACBE82D3202}" type="slidenum">
              <a:rPr lang="hr-HR" smtClean="0"/>
              <a:t>37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65846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hr-HR" sz="1200" kern="1400" dirty="0" smtClean="0">
                <a:effectLst/>
                <a:latin typeface="Times New Roman"/>
                <a:ea typeface="Times New Roman"/>
                <a:cs typeface="Times New Roman"/>
              </a:rPr>
              <a:t>Opći troškovi: usluge arhitekata, inženjera (uključujući geodete), konzultanata, studije izvedivosti, patenti i licence, do 15% vrijednosti ukupne javne potpore..</a:t>
            </a:r>
            <a:endParaRPr lang="hr-HR" sz="1100" dirty="0" smtClean="0">
              <a:effectLst/>
              <a:latin typeface="+mn-lt"/>
              <a:ea typeface="Calibri"/>
              <a:cs typeface="Times New Roman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hr-HR" sz="1200" dirty="0" smtClean="0">
                <a:effectLst/>
                <a:latin typeface="Times New Roman"/>
                <a:ea typeface="Times New Roman"/>
                <a:cs typeface="Times New Roman"/>
              </a:rPr>
              <a:t>Intenzitet potpore izražen je kao udio javne potpore u prihvatljivim troškovima ulaganja. Intenzitet potpore za ulaganja iznosi  do 50% od ukupnih prihvatljivih troškova.</a:t>
            </a:r>
            <a:endParaRPr lang="hr-HR" sz="1100" dirty="0" smtClean="0">
              <a:effectLst/>
              <a:latin typeface="+mn-lt"/>
              <a:ea typeface="Calibri"/>
              <a:cs typeface="Times New Roman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hr-HR" sz="1200" dirty="0" smtClean="0">
                <a:effectLst/>
                <a:latin typeface="Times New Roman"/>
                <a:ea typeface="Times New Roman"/>
                <a:cs typeface="Times New Roman"/>
              </a:rPr>
              <a:t>Plaćanja mogu biti u ratama. Korisnik može tražiti avansna plaćanja za investicije i to do 50% javne potpore.</a:t>
            </a:r>
            <a:endParaRPr lang="hr-HR" sz="1100" dirty="0" smtClean="0">
              <a:effectLst/>
              <a:latin typeface="+mn-lt"/>
              <a:ea typeface="Calibri"/>
              <a:cs typeface="Times New Roman"/>
            </a:endParaRP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BD532-A51D-4052-B5CE-CACBE82D3202}" type="slidenum">
              <a:rPr lang="hr-HR" smtClean="0"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1156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200" dirty="0" smtClean="0"/>
              <a:t>Kupnja zemljišta radi realizacije projekta</a:t>
            </a:r>
            <a:r>
              <a:rPr lang="hr-HR" sz="1200" baseline="0" dirty="0" smtClean="0"/>
              <a:t> može iznositi</a:t>
            </a:r>
            <a:r>
              <a:rPr lang="hr-HR" sz="1200" dirty="0" smtClean="0"/>
              <a:t> do 10% vrijednosti ukupnih prihvatljivih troškova projekta.</a:t>
            </a:r>
          </a:p>
          <a:p>
            <a:r>
              <a:rPr lang="hr-HR" sz="1200" dirty="0" smtClean="0"/>
              <a:t>Opći troškovi mogu iznositi do 15% vrijednosti troškova ukupnog ulaganja.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BD532-A51D-4052-B5CE-CACBE82D3202}" type="slidenum">
              <a:rPr lang="hr-HR" smtClean="0"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1156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Vrijede isti odredbe za financiranje kao i za prvu podmjeru.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BD532-A51D-4052-B5CE-CACBE82D3202}" type="slidenum">
              <a:rPr lang="hr-HR" smtClean="0"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11569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2">
                  <a:lumMod val="10000"/>
                </a:schemeClr>
              </a:buClr>
              <a:defRPr/>
            </a:pPr>
            <a:r>
              <a:rPr lang="hr-HR" sz="1200" b="0" dirty="0" smtClean="0"/>
              <a:t>U</a:t>
            </a:r>
            <a:r>
              <a:rPr lang="vi-VN" sz="1200" b="0" dirty="0" smtClean="0"/>
              <a:t>sluge izrade projektne dokumentacije, stručni nadzor i ostale konzultantske usluge, studije izvodljivosti, patenti i licence do 15% vrijednosti troškova ukupnog ulaganja </a:t>
            </a:r>
            <a:endParaRPr lang="hr-HR" sz="1200" b="0" dirty="0" smtClean="0"/>
          </a:p>
          <a:p>
            <a:pPr>
              <a:buClr>
                <a:schemeClr val="tx2">
                  <a:lumMod val="10000"/>
                </a:schemeClr>
              </a:buClr>
              <a:defRPr/>
            </a:pPr>
            <a:r>
              <a:rPr lang="vi-VN" sz="1200" b="0" dirty="0" smtClean="0"/>
              <a:t>Kupnja zemljišta radi realizacije projekta</a:t>
            </a:r>
            <a:r>
              <a:rPr lang="hr-HR" sz="1200" b="0" dirty="0" smtClean="0"/>
              <a:t> do 10 % </a:t>
            </a:r>
            <a:r>
              <a:rPr lang="vi-VN" sz="1200" b="0" dirty="0" smtClean="0"/>
              <a:t>vrijednosti ukupnih prihvatljivih troškova projekta.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BD532-A51D-4052-B5CE-CACBE82D3202}" type="slidenum">
              <a:rPr lang="hr-HR" smtClean="0"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11569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Clr>
                <a:schemeClr val="tx2">
                  <a:lumMod val="10000"/>
                </a:schemeClr>
              </a:buClr>
              <a:buFont typeface="Wingdings" pitchFamily="2" charset="2"/>
              <a:buNone/>
              <a:defRPr/>
            </a:pPr>
            <a:r>
              <a:rPr lang="hr-HR" dirty="0" smtClean="0"/>
              <a:t>Još uvijek je otvoreno pitanje najvišeg iznosa potpore za ovu mjeru i Ministarstvo</a:t>
            </a:r>
            <a:r>
              <a:rPr lang="hr-HR" baseline="0" dirty="0" smtClean="0"/>
              <a:t> poljoprivrede još nije donijelo konačnu odluku.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BD532-A51D-4052-B5CE-CACBE82D3202}" type="slidenum">
              <a:rPr lang="hr-HR" smtClean="0"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115692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hr-HR" sz="1200" b="0" dirty="0" smtClean="0">
                <a:latin typeface="Arial" pitchFamily="34" charset="0"/>
                <a:cs typeface="Arial" pitchFamily="34" charset="0"/>
              </a:rPr>
              <a:t>Cilj mjere</a:t>
            </a:r>
            <a:r>
              <a:rPr lang="hr-HR" sz="1200" b="0" baseline="0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hr-HR" sz="1200" b="0" dirty="0" smtClean="0">
                <a:latin typeface="Arial" pitchFamily="34" charset="0"/>
                <a:cs typeface="Arial" pitchFamily="34" charset="0"/>
              </a:rPr>
              <a:t>potaknuti poljoprivredne proizvođače na sudjelovanje u proizvodnji poljoprivrednih proizvoda s oznakom kvalitete što utječe na dodanu vrijednost tih proizvoda</a:t>
            </a:r>
          </a:p>
          <a:p>
            <a:pPr lvl="0"/>
            <a:r>
              <a:rPr lang="hr-HR" sz="1200" b="0" dirty="0" smtClean="0">
                <a:latin typeface="Arial" pitchFamily="34" charset="0"/>
                <a:cs typeface="Arial" pitchFamily="34" charset="0"/>
              </a:rPr>
              <a:t>Prihvatljivi troškovi za ova ulaganja su: </a:t>
            </a:r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troškovi podnošenja zahtjeva za registraciju, podnošenja prigovora, podnošenja zahtjeva za izmjenu i dopunu specifikacije proizvoda, podnošenja zahtjeva za oglašavanje rješenja o registraciji oznake ništavim, troškovi savjetodavnih usluga za izradu specifikacije proizvoda),</a:t>
            </a:r>
          </a:p>
          <a:p>
            <a:pPr lvl="0"/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troškovi izrade Plana kontrole i troškova potvrđivanja sukladnosti proizvoda sa specifikacijom,</a:t>
            </a:r>
          </a:p>
          <a:p>
            <a:pPr lvl="0"/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troškovi kontrole ovlaštenog kontrolnog tijela (samo za ekološke proizvođače),</a:t>
            </a:r>
          </a:p>
          <a:p>
            <a:pPr lvl="0"/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troškovi provođenja organoleptičkih, mikrobioloških ili fizikalno-kemijskih analiza,</a:t>
            </a:r>
          </a:p>
          <a:p>
            <a:pPr lvl="0"/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troškovi informiranja i promoviranja koji se tiču proizvoda koji su u shemama kvalitete</a:t>
            </a:r>
          </a:p>
          <a:p>
            <a:pPr marL="0" indent="0">
              <a:buFont typeface="Wingdings" pitchFamily="2" charset="2"/>
              <a:buNone/>
            </a:pPr>
            <a:endParaRPr lang="hr-HR" sz="1200" b="0" dirty="0" smtClean="0">
              <a:latin typeface="Arial" pitchFamily="34" charset="0"/>
              <a:cs typeface="Arial" pitchFamily="34" charset="0"/>
            </a:endParaRP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BD532-A51D-4052-B5CE-CACBE82D3202}" type="slidenum">
              <a:rPr lang="hr-HR" smtClean="0"/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055265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200" b="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Visina i intenzitet potpore </a:t>
            </a:r>
          </a:p>
          <a:p>
            <a:r>
              <a:rPr lang="hr-H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Odobrava se kao godišnje plaćanje čija se razina određuje u skladu s razinom nepromjenjivih troškova nastalih sudjelovanjem u programima koji se podupiru, u maksimalnom trajanju od pet godina.</a:t>
            </a:r>
          </a:p>
          <a:p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Maksimalni iznos javne potpore ne prelazi iznos od 3.000 EUR/ godišnje po poljoprivrednom gospodarstvu. Iznos godišnje potpore odredit će se na temelju računa, koji će se priložiti uz zahtjev. </a:t>
            </a:r>
          </a:p>
          <a:p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Potpora za troškove informiranja i promoviranja koji se tiču proizvoda koji su u shemama kvalitete iznosi do 70% prihvatljivih troškova, ali ne prelazi iznos od 1.000 EUR/ korisniku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BD532-A51D-4052-B5CE-CACBE82D3202}" type="slidenum">
              <a:rPr lang="hr-HR" smtClean="0"/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64723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mps.hr/img/logo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44450"/>
            <a:ext cx="501650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6"/>
          <p:cNvSpPr>
            <a:spLocks noChangeArrowheads="1"/>
          </p:cNvSpPr>
          <p:nvPr userDrawn="1"/>
        </p:nvSpPr>
        <p:spPr bwMode="auto">
          <a:xfrm>
            <a:off x="4716463" y="-26988"/>
            <a:ext cx="4311650" cy="307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r-HR" sz="1400" b="1">
                <a:solidFill>
                  <a:srgbClr val="C8DCB4"/>
                </a:solidFill>
                <a:latin typeface="Arial Narrow" pitchFamily="34" charset="0"/>
              </a:rPr>
              <a:t>Uprava ruralnog razvoja, EU i međunarodne suradnje</a:t>
            </a:r>
            <a:endParaRPr lang="en-GB" sz="1400" b="1">
              <a:solidFill>
                <a:srgbClr val="C8DCB4"/>
              </a:solidFill>
              <a:latin typeface="Arial Narrow" pitchFamily="34" charset="0"/>
            </a:endParaRPr>
          </a:p>
        </p:txBody>
      </p:sp>
      <p:sp>
        <p:nvSpPr>
          <p:cNvPr id="6" name="Rectangle 27"/>
          <p:cNvSpPr>
            <a:spLocks noChangeArrowheads="1"/>
          </p:cNvSpPr>
          <p:nvPr userDrawn="1"/>
        </p:nvSpPr>
        <p:spPr bwMode="auto">
          <a:xfrm>
            <a:off x="4716463" y="161925"/>
            <a:ext cx="43116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r-HR" sz="1200" b="1">
                <a:solidFill>
                  <a:srgbClr val="FFFFFF"/>
                </a:solidFill>
                <a:latin typeface="Arial Narrow" pitchFamily="34" charset="0"/>
              </a:rPr>
              <a:t>Directorate for Rural Development, EU and International Cooperation</a:t>
            </a:r>
            <a:endParaRPr lang="en-GB" sz="1200" b="1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7" name="Rectangle 24"/>
          <p:cNvSpPr/>
          <p:nvPr userDrawn="1"/>
        </p:nvSpPr>
        <p:spPr>
          <a:xfrm>
            <a:off x="720725" y="-26988"/>
            <a:ext cx="4211638" cy="307976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hr-HR" sz="1400" b="1" dirty="0">
                <a:solidFill>
                  <a:srgbClr val="C8DC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MINISTARSTVO POLJOPRIVREDE</a:t>
            </a:r>
            <a:endParaRPr lang="en-GB" sz="1400" b="1" dirty="0">
              <a:solidFill>
                <a:srgbClr val="C8DCB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29"/>
          <p:cNvSpPr>
            <a:spLocks noChangeArrowheads="1"/>
          </p:cNvSpPr>
          <p:nvPr userDrawn="1"/>
        </p:nvSpPr>
        <p:spPr bwMode="auto">
          <a:xfrm>
            <a:off x="727075" y="161925"/>
            <a:ext cx="42052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r-HR" sz="1200" b="1">
                <a:solidFill>
                  <a:srgbClr val="FFFFFF"/>
                </a:solidFill>
              </a:rPr>
              <a:t>Ministry of Agriculture</a:t>
            </a:r>
            <a:endParaRPr lang="en-GB" sz="1200" b="1">
              <a:solidFill>
                <a:srgbClr val="FFFFFF"/>
              </a:solidFill>
            </a:endParaRPr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44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GB" dirty="0" err="1"/>
              <a:t>Kliknite</a:t>
            </a:r>
            <a:r>
              <a:rPr lang="en-GB" dirty="0"/>
              <a:t> da </a:t>
            </a:r>
            <a:r>
              <a:rPr lang="en-GB" dirty="0" err="1"/>
              <a:t>biste</a:t>
            </a:r>
            <a:r>
              <a:rPr lang="en-GB" dirty="0"/>
              <a:t> </a:t>
            </a:r>
            <a:r>
              <a:rPr lang="en-GB" dirty="0" err="1"/>
              <a:t>uredili</a:t>
            </a:r>
            <a:r>
              <a:rPr lang="en-GB" dirty="0"/>
              <a:t> </a:t>
            </a:r>
            <a:r>
              <a:rPr lang="en-GB" dirty="0" err="1"/>
              <a:t>stil</a:t>
            </a:r>
            <a:r>
              <a:rPr lang="en-GB" dirty="0"/>
              <a:t> </a:t>
            </a:r>
            <a:r>
              <a:rPr lang="en-GB" dirty="0" err="1"/>
              <a:t>naslova</a:t>
            </a:r>
            <a:r>
              <a:rPr lang="en-GB" dirty="0"/>
              <a:t> </a:t>
            </a:r>
            <a:r>
              <a:rPr lang="en-GB" dirty="0" err="1"/>
              <a:t>matrice</a:t>
            </a:r>
            <a:endParaRPr lang="en-GB" dirty="0"/>
          </a:p>
        </p:txBody>
      </p:sp>
      <p:sp>
        <p:nvSpPr>
          <p:cNvPr id="11274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chemeClr val="accent4">
                    <a:lumMod val="10000"/>
                  </a:schemeClr>
                </a:solidFill>
              </a:defRPr>
            </a:lvl1pPr>
          </a:lstStyle>
          <a:p>
            <a:r>
              <a:rPr lang="en-GB" dirty="0" err="1"/>
              <a:t>Kliknite</a:t>
            </a:r>
            <a:r>
              <a:rPr lang="en-GB" dirty="0"/>
              <a:t> da </a:t>
            </a:r>
            <a:r>
              <a:rPr lang="en-GB" dirty="0" err="1"/>
              <a:t>biste</a:t>
            </a:r>
            <a:r>
              <a:rPr lang="en-GB" dirty="0"/>
              <a:t> </a:t>
            </a:r>
            <a:r>
              <a:rPr lang="en-GB" dirty="0" err="1"/>
              <a:t>uredili</a:t>
            </a:r>
            <a:r>
              <a:rPr lang="en-GB" dirty="0"/>
              <a:t> </a:t>
            </a:r>
            <a:r>
              <a:rPr lang="en-GB" dirty="0" err="1"/>
              <a:t>stil</a:t>
            </a:r>
            <a:r>
              <a:rPr lang="en-GB" dirty="0"/>
              <a:t> </a:t>
            </a:r>
            <a:r>
              <a:rPr lang="en-GB" dirty="0" err="1"/>
              <a:t>podnaslova</a:t>
            </a:r>
            <a:r>
              <a:rPr lang="en-GB" dirty="0"/>
              <a:t> </a:t>
            </a:r>
            <a:r>
              <a:rPr lang="en-GB" dirty="0" err="1"/>
              <a:t>matrice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886804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833997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73141346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00" y="1484313"/>
            <a:ext cx="2095500" cy="4611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8825" y="1484313"/>
            <a:ext cx="6137275" cy="4611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466232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58825" y="1484313"/>
            <a:ext cx="8385175" cy="4611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5084503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mps.hr/img/logo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44450"/>
            <a:ext cx="501650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6"/>
          <p:cNvSpPr>
            <a:spLocks noChangeArrowheads="1"/>
          </p:cNvSpPr>
          <p:nvPr userDrawn="1"/>
        </p:nvSpPr>
        <p:spPr bwMode="auto">
          <a:xfrm>
            <a:off x="4716463" y="-26988"/>
            <a:ext cx="4311650" cy="307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r-HR" sz="1400" b="1">
                <a:solidFill>
                  <a:srgbClr val="C8DCB4"/>
                </a:solidFill>
                <a:latin typeface="Arial Narrow" pitchFamily="34" charset="0"/>
              </a:rPr>
              <a:t>Uprava ruralnog razvoja, EU i međunarodne suradnje</a:t>
            </a:r>
            <a:endParaRPr lang="en-GB" sz="1400" b="1">
              <a:solidFill>
                <a:srgbClr val="C8DCB4"/>
              </a:solidFill>
              <a:latin typeface="Arial Narrow" pitchFamily="34" charset="0"/>
            </a:endParaRPr>
          </a:p>
        </p:txBody>
      </p:sp>
      <p:sp>
        <p:nvSpPr>
          <p:cNvPr id="6" name="Rectangle 27"/>
          <p:cNvSpPr>
            <a:spLocks noChangeArrowheads="1"/>
          </p:cNvSpPr>
          <p:nvPr userDrawn="1"/>
        </p:nvSpPr>
        <p:spPr bwMode="auto">
          <a:xfrm>
            <a:off x="4716463" y="161925"/>
            <a:ext cx="43116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r-HR" sz="1200" b="1">
                <a:solidFill>
                  <a:srgbClr val="FFFFFF"/>
                </a:solidFill>
                <a:latin typeface="Arial Narrow" pitchFamily="34" charset="0"/>
              </a:rPr>
              <a:t>Directorate for Rural Development, EU and International Cooperation</a:t>
            </a:r>
            <a:endParaRPr lang="en-GB" sz="1200" b="1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7" name="Rectangle 24"/>
          <p:cNvSpPr/>
          <p:nvPr userDrawn="1"/>
        </p:nvSpPr>
        <p:spPr>
          <a:xfrm>
            <a:off x="720725" y="-26988"/>
            <a:ext cx="4211638" cy="307976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hr-HR" sz="1400" b="1" dirty="0">
                <a:solidFill>
                  <a:srgbClr val="C8DC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MINISTARSTVO POLJOPRIVREDE</a:t>
            </a:r>
            <a:endParaRPr lang="en-GB" sz="1400" b="1" dirty="0">
              <a:solidFill>
                <a:srgbClr val="C8DCB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29"/>
          <p:cNvSpPr>
            <a:spLocks noChangeArrowheads="1"/>
          </p:cNvSpPr>
          <p:nvPr userDrawn="1"/>
        </p:nvSpPr>
        <p:spPr bwMode="auto">
          <a:xfrm>
            <a:off x="727075" y="161925"/>
            <a:ext cx="42052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r-HR" sz="1200" b="1">
                <a:solidFill>
                  <a:srgbClr val="FFFFFF"/>
                </a:solidFill>
              </a:rPr>
              <a:t>Ministry of Agriculture</a:t>
            </a:r>
            <a:endParaRPr lang="en-GB" sz="1200" b="1">
              <a:solidFill>
                <a:srgbClr val="FFFFFF"/>
              </a:solidFill>
            </a:endParaRPr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44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GB" dirty="0" err="1"/>
              <a:t>Kliknite</a:t>
            </a:r>
            <a:r>
              <a:rPr lang="en-GB" dirty="0"/>
              <a:t> da </a:t>
            </a:r>
            <a:r>
              <a:rPr lang="en-GB" dirty="0" err="1"/>
              <a:t>biste</a:t>
            </a:r>
            <a:r>
              <a:rPr lang="en-GB" dirty="0"/>
              <a:t> </a:t>
            </a:r>
            <a:r>
              <a:rPr lang="en-GB" dirty="0" err="1"/>
              <a:t>uredili</a:t>
            </a:r>
            <a:r>
              <a:rPr lang="en-GB" dirty="0"/>
              <a:t> </a:t>
            </a:r>
            <a:r>
              <a:rPr lang="en-GB" dirty="0" err="1"/>
              <a:t>stil</a:t>
            </a:r>
            <a:r>
              <a:rPr lang="en-GB" dirty="0"/>
              <a:t> </a:t>
            </a:r>
            <a:r>
              <a:rPr lang="en-GB" dirty="0" err="1"/>
              <a:t>naslova</a:t>
            </a:r>
            <a:r>
              <a:rPr lang="en-GB" dirty="0"/>
              <a:t> </a:t>
            </a:r>
            <a:r>
              <a:rPr lang="en-GB" dirty="0" err="1"/>
              <a:t>matrice</a:t>
            </a:r>
            <a:endParaRPr lang="en-GB" dirty="0"/>
          </a:p>
        </p:txBody>
      </p:sp>
      <p:sp>
        <p:nvSpPr>
          <p:cNvPr id="11274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chemeClr val="accent4">
                    <a:lumMod val="10000"/>
                  </a:schemeClr>
                </a:solidFill>
              </a:defRPr>
            </a:lvl1pPr>
          </a:lstStyle>
          <a:p>
            <a:r>
              <a:rPr lang="en-GB" dirty="0" err="1"/>
              <a:t>Kliknite</a:t>
            </a:r>
            <a:r>
              <a:rPr lang="en-GB" dirty="0"/>
              <a:t> da </a:t>
            </a:r>
            <a:r>
              <a:rPr lang="en-GB" dirty="0" err="1"/>
              <a:t>biste</a:t>
            </a:r>
            <a:r>
              <a:rPr lang="en-GB" dirty="0"/>
              <a:t> </a:t>
            </a:r>
            <a:r>
              <a:rPr lang="en-GB" dirty="0" err="1"/>
              <a:t>uredili</a:t>
            </a:r>
            <a:r>
              <a:rPr lang="en-GB" dirty="0"/>
              <a:t> </a:t>
            </a:r>
            <a:r>
              <a:rPr lang="en-GB" dirty="0" err="1"/>
              <a:t>stil</a:t>
            </a:r>
            <a:r>
              <a:rPr lang="en-GB" dirty="0"/>
              <a:t> </a:t>
            </a:r>
            <a:r>
              <a:rPr lang="en-GB" dirty="0" err="1"/>
              <a:t>podnaslova</a:t>
            </a:r>
            <a:r>
              <a:rPr lang="en-GB" dirty="0"/>
              <a:t> </a:t>
            </a:r>
            <a:r>
              <a:rPr lang="en-GB" dirty="0" err="1"/>
              <a:t>matrice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2301298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6528" y="598265"/>
            <a:ext cx="8417472" cy="95852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81920370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6528" y="598265"/>
            <a:ext cx="8417472" cy="1174551"/>
          </a:xfrm>
        </p:spPr>
        <p:txBody>
          <a:bodyPr/>
          <a:lstStyle>
            <a:lvl1pPr>
              <a:defRPr sz="2800" cap="all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36394731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84824253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3213100"/>
            <a:ext cx="3927475" cy="288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8075" y="3213100"/>
            <a:ext cx="3927475" cy="288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94596002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4822385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6528" y="598265"/>
            <a:ext cx="8417472" cy="95852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89376913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03114326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5811157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4935882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48232311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56989971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00" y="1484313"/>
            <a:ext cx="2095500" cy="4611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8825" y="1484313"/>
            <a:ext cx="6137275" cy="4611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79014728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58825" y="1484313"/>
            <a:ext cx="8385175" cy="4611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0560237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6528" y="598265"/>
            <a:ext cx="8417472" cy="1174551"/>
          </a:xfrm>
        </p:spPr>
        <p:txBody>
          <a:bodyPr/>
          <a:lstStyle>
            <a:lvl1pPr>
              <a:defRPr sz="2800" cap="all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0392061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6175345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3213100"/>
            <a:ext cx="3927475" cy="288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8075" y="3213100"/>
            <a:ext cx="3927475" cy="288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6205432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5772484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0209781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361627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970025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627846"/>
            </a:gs>
            <a:gs pos="35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4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727075" y="669925"/>
            <a:ext cx="8416925" cy="85883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 err="1" smtClean="0"/>
              <a:t>Kliknite</a:t>
            </a:r>
            <a:r>
              <a:rPr lang="en-GB" dirty="0" smtClean="0"/>
              <a:t> da </a:t>
            </a:r>
            <a:r>
              <a:rPr lang="en-GB" dirty="0" err="1" smtClean="0"/>
              <a:t>biste</a:t>
            </a:r>
            <a:r>
              <a:rPr lang="en-GB" dirty="0" smtClean="0"/>
              <a:t> </a:t>
            </a:r>
            <a:r>
              <a:rPr lang="en-GB" dirty="0" err="1" smtClean="0"/>
              <a:t>uredili</a:t>
            </a:r>
            <a:r>
              <a:rPr lang="en-GB" dirty="0" smtClean="0"/>
              <a:t> </a:t>
            </a:r>
            <a:r>
              <a:rPr lang="en-GB" dirty="0" err="1" smtClean="0"/>
              <a:t>stil</a:t>
            </a:r>
            <a:r>
              <a:rPr lang="en-GB" dirty="0" smtClean="0"/>
              <a:t> </a:t>
            </a:r>
            <a:r>
              <a:rPr lang="en-GB" dirty="0" err="1" smtClean="0"/>
              <a:t>naslova</a:t>
            </a:r>
            <a:r>
              <a:rPr lang="hr-HR" dirty="0" smtClean="0"/>
              <a:t> </a:t>
            </a:r>
            <a:r>
              <a:rPr lang="en-GB" dirty="0" err="1" smtClean="0"/>
              <a:t>matrice</a:t>
            </a:r>
            <a:endParaRPr lang="en-GB" dirty="0" smtClean="0"/>
          </a:p>
        </p:txBody>
      </p:sp>
      <p:sp>
        <p:nvSpPr>
          <p:cNvPr id="1027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16113"/>
            <a:ext cx="8007350" cy="417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Kliknite da biste uredili stilove teksta matrice</a:t>
            </a:r>
          </a:p>
          <a:p>
            <a:pPr lvl="1"/>
            <a:r>
              <a:rPr lang="en-GB" smtClean="0"/>
              <a:t>Druga razina</a:t>
            </a:r>
          </a:p>
          <a:p>
            <a:pPr lvl="2"/>
            <a:r>
              <a:rPr lang="en-GB" smtClean="0"/>
              <a:t>Treća razina</a:t>
            </a:r>
          </a:p>
          <a:p>
            <a:pPr lvl="3"/>
            <a:r>
              <a:rPr lang="en-GB" smtClean="0"/>
              <a:t>Četvrta razina</a:t>
            </a:r>
          </a:p>
          <a:p>
            <a:pPr lvl="4"/>
            <a:r>
              <a:rPr lang="en-GB" smtClean="0"/>
              <a:t>Peta razina</a:t>
            </a:r>
          </a:p>
        </p:txBody>
      </p:sp>
      <p:pic>
        <p:nvPicPr>
          <p:cNvPr id="1028" name="Picture 2" descr="http://www.mps.hr/img/logo.gif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" y="123825"/>
            <a:ext cx="549275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Rectangle 1"/>
          <p:cNvSpPr>
            <a:spLocks noChangeArrowheads="1"/>
          </p:cNvSpPr>
          <p:nvPr userDrawn="1"/>
        </p:nvSpPr>
        <p:spPr bwMode="auto">
          <a:xfrm>
            <a:off x="4716463" y="-26988"/>
            <a:ext cx="4311650" cy="307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r-HR" sz="1400" b="1">
                <a:solidFill>
                  <a:srgbClr val="C8DCB4"/>
                </a:solidFill>
                <a:latin typeface="Arial Narrow" pitchFamily="34" charset="0"/>
              </a:rPr>
              <a:t>Uprava ruralnog razvoja, EU i međunarodne suradnje</a:t>
            </a:r>
            <a:endParaRPr lang="en-GB" sz="1400" b="1">
              <a:solidFill>
                <a:srgbClr val="C8DCB4"/>
              </a:solidFill>
              <a:latin typeface="Arial Narrow" pitchFamily="34" charset="0"/>
            </a:endParaRPr>
          </a:p>
        </p:txBody>
      </p:sp>
      <p:sp>
        <p:nvSpPr>
          <p:cNvPr id="1030" name="Rectangle 13"/>
          <p:cNvSpPr>
            <a:spLocks noChangeArrowheads="1"/>
          </p:cNvSpPr>
          <p:nvPr userDrawn="1"/>
        </p:nvSpPr>
        <p:spPr bwMode="auto">
          <a:xfrm>
            <a:off x="4716463" y="161925"/>
            <a:ext cx="43116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r-HR" sz="1200" b="1">
                <a:solidFill>
                  <a:srgbClr val="FFFFFF"/>
                </a:solidFill>
                <a:latin typeface="Arial Narrow" pitchFamily="34" charset="0"/>
              </a:rPr>
              <a:t>Directorate for Rural Development, EU and International Cooperation</a:t>
            </a:r>
            <a:endParaRPr lang="en-GB" sz="1200" b="1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720725" y="-26988"/>
            <a:ext cx="4211638" cy="307976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hr-HR" sz="1400" b="1" dirty="0">
                <a:solidFill>
                  <a:srgbClr val="C8DC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MINISTARSTVO POLJOPRIVREDE</a:t>
            </a:r>
            <a:endParaRPr lang="en-GB" sz="1400" b="1" dirty="0">
              <a:solidFill>
                <a:srgbClr val="C8DCB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32" name="Rectangle 15"/>
          <p:cNvSpPr>
            <a:spLocks noChangeArrowheads="1"/>
          </p:cNvSpPr>
          <p:nvPr userDrawn="1"/>
        </p:nvSpPr>
        <p:spPr bwMode="auto">
          <a:xfrm>
            <a:off x="727075" y="161925"/>
            <a:ext cx="42052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r-HR" sz="1200" b="1">
                <a:solidFill>
                  <a:srgbClr val="FFFFFF"/>
                </a:solidFill>
              </a:rPr>
              <a:t>Ministry of Agriculture</a:t>
            </a:r>
            <a:endParaRPr lang="en-GB" sz="1200" b="1">
              <a:solidFill>
                <a:srgbClr val="FFFFFF"/>
              </a:solidFill>
            </a:endParaRPr>
          </a:p>
        </p:txBody>
      </p:sp>
      <p:sp>
        <p:nvSpPr>
          <p:cNvPr id="1033" name="TekstniOkvir 3"/>
          <p:cNvSpPr txBox="1">
            <a:spLocks noChangeArrowheads="1"/>
          </p:cNvSpPr>
          <p:nvPr userDrawn="1"/>
        </p:nvSpPr>
        <p:spPr bwMode="auto">
          <a:xfrm>
            <a:off x="8059738" y="6308725"/>
            <a:ext cx="793750" cy="5238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 Black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1F828FF7-3CAB-4E03-B82D-F1CD301F12FB}" type="slidenum">
              <a:rPr lang="hr-HR" sz="2800" smtClean="0">
                <a:latin typeface="Arial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r-HR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57011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cap="small">
          <a:solidFill>
            <a:srgbClr val="000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C2C00"/>
        </a:buClr>
        <a:buFont typeface="Wingdings" pitchFamily="2" charset="2"/>
        <a:buChar char="§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2C2C00"/>
        </a:buClr>
        <a:buFont typeface="Wingdings" pitchFamily="2" charset="2"/>
        <a:buChar char="§"/>
        <a:defRPr sz="28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2C2C00"/>
        </a:buClr>
        <a:buFont typeface="Wingdings" pitchFamily="2" charset="2"/>
        <a:buChar char="§"/>
        <a:defRPr sz="24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2C2C00"/>
        </a:buClr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2C2C00"/>
        </a:buClr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627846"/>
            </a:gs>
            <a:gs pos="35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4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727075" y="669925"/>
            <a:ext cx="8416925" cy="85883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 err="1" smtClean="0"/>
              <a:t>Kliknite</a:t>
            </a:r>
            <a:r>
              <a:rPr lang="en-GB" dirty="0" smtClean="0"/>
              <a:t> da </a:t>
            </a:r>
            <a:r>
              <a:rPr lang="en-GB" dirty="0" err="1" smtClean="0"/>
              <a:t>biste</a:t>
            </a:r>
            <a:r>
              <a:rPr lang="en-GB" dirty="0" smtClean="0"/>
              <a:t> </a:t>
            </a:r>
            <a:r>
              <a:rPr lang="en-GB" dirty="0" err="1" smtClean="0"/>
              <a:t>uredili</a:t>
            </a:r>
            <a:r>
              <a:rPr lang="en-GB" dirty="0" smtClean="0"/>
              <a:t> </a:t>
            </a:r>
            <a:r>
              <a:rPr lang="en-GB" dirty="0" err="1" smtClean="0"/>
              <a:t>stil</a:t>
            </a:r>
            <a:r>
              <a:rPr lang="en-GB" dirty="0" smtClean="0"/>
              <a:t> </a:t>
            </a:r>
            <a:r>
              <a:rPr lang="en-GB" dirty="0" err="1" smtClean="0"/>
              <a:t>naslova</a:t>
            </a:r>
            <a:r>
              <a:rPr lang="hr-HR" dirty="0" smtClean="0"/>
              <a:t> </a:t>
            </a:r>
            <a:r>
              <a:rPr lang="en-GB" dirty="0" err="1" smtClean="0"/>
              <a:t>matrice</a:t>
            </a:r>
            <a:endParaRPr lang="en-GB" dirty="0" smtClean="0"/>
          </a:p>
        </p:txBody>
      </p:sp>
      <p:sp>
        <p:nvSpPr>
          <p:cNvPr id="1027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16113"/>
            <a:ext cx="8007350" cy="417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Kliknite da biste uredili stilove teksta matrice</a:t>
            </a:r>
          </a:p>
          <a:p>
            <a:pPr lvl="1"/>
            <a:r>
              <a:rPr lang="en-GB" smtClean="0"/>
              <a:t>Druga razina</a:t>
            </a:r>
          </a:p>
          <a:p>
            <a:pPr lvl="2"/>
            <a:r>
              <a:rPr lang="en-GB" smtClean="0"/>
              <a:t>Treća razina</a:t>
            </a:r>
          </a:p>
          <a:p>
            <a:pPr lvl="3"/>
            <a:r>
              <a:rPr lang="en-GB" smtClean="0"/>
              <a:t>Četvrta razina</a:t>
            </a:r>
          </a:p>
          <a:p>
            <a:pPr lvl="4"/>
            <a:r>
              <a:rPr lang="en-GB" smtClean="0"/>
              <a:t>Peta razina</a:t>
            </a:r>
          </a:p>
        </p:txBody>
      </p:sp>
      <p:pic>
        <p:nvPicPr>
          <p:cNvPr id="1028" name="Picture 2" descr="http://www.mps.hr/img/logo.gif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" y="123825"/>
            <a:ext cx="549275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Rectangle 1"/>
          <p:cNvSpPr>
            <a:spLocks noChangeArrowheads="1"/>
          </p:cNvSpPr>
          <p:nvPr userDrawn="1"/>
        </p:nvSpPr>
        <p:spPr bwMode="auto">
          <a:xfrm>
            <a:off x="4716463" y="-26988"/>
            <a:ext cx="4311650" cy="307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r-HR" sz="1400" b="1">
                <a:solidFill>
                  <a:srgbClr val="C8DCB4"/>
                </a:solidFill>
                <a:latin typeface="Arial Narrow" pitchFamily="34" charset="0"/>
              </a:rPr>
              <a:t>Uprava ruralnog razvoja, EU i međunarodne suradnje</a:t>
            </a:r>
            <a:endParaRPr lang="en-GB" sz="1400" b="1">
              <a:solidFill>
                <a:srgbClr val="C8DCB4"/>
              </a:solidFill>
              <a:latin typeface="Arial Narrow" pitchFamily="34" charset="0"/>
            </a:endParaRPr>
          </a:p>
        </p:txBody>
      </p:sp>
      <p:sp>
        <p:nvSpPr>
          <p:cNvPr id="1030" name="Rectangle 13"/>
          <p:cNvSpPr>
            <a:spLocks noChangeArrowheads="1"/>
          </p:cNvSpPr>
          <p:nvPr userDrawn="1"/>
        </p:nvSpPr>
        <p:spPr bwMode="auto">
          <a:xfrm>
            <a:off x="4716463" y="161925"/>
            <a:ext cx="43116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r-HR" sz="1200" b="1">
                <a:solidFill>
                  <a:srgbClr val="FFFFFF"/>
                </a:solidFill>
                <a:latin typeface="Arial Narrow" pitchFamily="34" charset="0"/>
              </a:rPr>
              <a:t>Directorate for Rural Development, EU and International Cooperation</a:t>
            </a:r>
            <a:endParaRPr lang="en-GB" sz="1200" b="1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720725" y="-26988"/>
            <a:ext cx="4211638" cy="307976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hr-HR" sz="1400" b="1" dirty="0">
                <a:solidFill>
                  <a:srgbClr val="C8DC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MINISTARSTVO POLJOPRIVREDE</a:t>
            </a:r>
            <a:endParaRPr lang="en-GB" sz="1400" b="1" dirty="0">
              <a:solidFill>
                <a:srgbClr val="C8DCB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32" name="Rectangle 15"/>
          <p:cNvSpPr>
            <a:spLocks noChangeArrowheads="1"/>
          </p:cNvSpPr>
          <p:nvPr userDrawn="1"/>
        </p:nvSpPr>
        <p:spPr bwMode="auto">
          <a:xfrm>
            <a:off x="727075" y="161925"/>
            <a:ext cx="42052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r-HR" sz="1200" b="1">
                <a:solidFill>
                  <a:srgbClr val="FFFFFF"/>
                </a:solidFill>
              </a:rPr>
              <a:t>Ministry of Agriculture</a:t>
            </a:r>
            <a:endParaRPr lang="en-GB" sz="1200" b="1">
              <a:solidFill>
                <a:srgbClr val="FFFFFF"/>
              </a:solidFill>
            </a:endParaRPr>
          </a:p>
        </p:txBody>
      </p:sp>
      <p:sp>
        <p:nvSpPr>
          <p:cNvPr id="1033" name="TekstniOkvir 3"/>
          <p:cNvSpPr txBox="1">
            <a:spLocks noChangeArrowheads="1"/>
          </p:cNvSpPr>
          <p:nvPr userDrawn="1"/>
        </p:nvSpPr>
        <p:spPr bwMode="auto">
          <a:xfrm>
            <a:off x="8059738" y="6308725"/>
            <a:ext cx="793750" cy="5238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 Black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1F828FF7-3CAB-4E03-B82D-F1CD301F12FB}" type="slidenum">
              <a:rPr lang="hr-HR" sz="2800" smtClean="0">
                <a:latin typeface="Arial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r-HR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91776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cap="small">
          <a:solidFill>
            <a:srgbClr val="000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C2C00"/>
        </a:buClr>
        <a:buFont typeface="Wingdings" pitchFamily="2" charset="2"/>
        <a:buChar char="§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2C2C00"/>
        </a:buClr>
        <a:buFont typeface="Wingdings" pitchFamily="2" charset="2"/>
        <a:buChar char="§"/>
        <a:defRPr sz="28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2C2C00"/>
        </a:buClr>
        <a:buFont typeface="Wingdings" pitchFamily="2" charset="2"/>
        <a:buChar char="§"/>
        <a:defRPr sz="24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2C2C00"/>
        </a:buClr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2C2C00"/>
        </a:buClr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opg-ledinski.hr" TargetMode="External"/><Relationship Id="rId2" Type="http://schemas.openxmlformats.org/officeDocument/2006/relationships/hyperlink" Target="http://www.opg-ledinski.hr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g-ledinski.hr/" TargetMode="External"/><Relationship Id="rId2" Type="http://schemas.openxmlformats.org/officeDocument/2006/relationships/hyperlink" Target="http://www.mps.hr/" TargetMode="External"/><Relationship Id="rId1" Type="http://schemas.openxmlformats.org/officeDocument/2006/relationships/slideLayout" Target="../slideLayouts/slideLayout16.xml"/><Relationship Id="rId4" Type="http://schemas.openxmlformats.org/officeDocument/2006/relationships/hyperlink" Target="mailto:info@opg-ledinski.hr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971600" y="476672"/>
            <a:ext cx="7772400" cy="1736725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MJERE RURALNOG RAZVOJA ZA VOĆARSTVO 2014-2020. I ULOGA MREŽE ZA RURALNI RAZVOJ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331640" y="2996952"/>
            <a:ext cx="6781800" cy="1752600"/>
          </a:xfrm>
        </p:spPr>
        <p:txBody>
          <a:bodyPr/>
          <a:lstStyle/>
          <a:p>
            <a:r>
              <a:rPr lang="hr-HR" dirty="0" smtClean="0"/>
              <a:t>ŽELJKO LEDINSKI </a:t>
            </a:r>
            <a:r>
              <a:rPr lang="hr-HR" dirty="0" err="1" smtClean="0"/>
              <a:t>dipl.ing</a:t>
            </a:r>
            <a:r>
              <a:rPr lang="hr-HR" smtClean="0"/>
              <a:t>.</a:t>
            </a:r>
            <a:endParaRPr lang="hr-HR" dirty="0" smtClean="0"/>
          </a:p>
          <a:p>
            <a:r>
              <a:rPr lang="hr-HR" dirty="0" smtClean="0"/>
              <a:t>ČLAN UPRAVLJAČKOG ODBORA MREŽE ZA RURALNI RAZVOJ</a:t>
            </a:r>
          </a:p>
          <a:p>
            <a:r>
              <a:rPr lang="hr-HR" dirty="0" err="1" smtClean="0">
                <a:hlinkClick r:id="rId2"/>
              </a:rPr>
              <a:t>www.opg</a:t>
            </a:r>
            <a:r>
              <a:rPr lang="hr-HR" dirty="0" smtClean="0">
                <a:hlinkClick r:id="rId2"/>
              </a:rPr>
              <a:t>-</a:t>
            </a:r>
            <a:r>
              <a:rPr lang="hr-HR" dirty="0" err="1" smtClean="0">
                <a:hlinkClick r:id="rId2"/>
              </a:rPr>
              <a:t>ledinski.hr</a:t>
            </a:r>
            <a:r>
              <a:rPr lang="hr-HR" dirty="0" smtClean="0"/>
              <a:t> </a:t>
            </a:r>
          </a:p>
          <a:p>
            <a:r>
              <a:rPr lang="hr-HR" dirty="0" smtClean="0">
                <a:hlinkClick r:id="rId3"/>
              </a:rPr>
              <a:t>info@opg-</a:t>
            </a:r>
            <a:r>
              <a:rPr lang="hr-HR" dirty="0" err="1" smtClean="0">
                <a:hlinkClick r:id="rId3"/>
              </a:rPr>
              <a:t>ledinski.hr</a:t>
            </a:r>
            <a:r>
              <a:rPr lang="hr-HR" dirty="0" smtClean="0"/>
              <a:t>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70270370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l"/>
            <a:r>
              <a:rPr lang="pl-PL" sz="2500" dirty="0"/>
              <a:t>Mjera: Sudjelovanje u proizvodnji poljoprivrednih i prehrambenih proizvoda s oznakom kvalitete</a:t>
            </a:r>
            <a:r>
              <a:rPr lang="hr-HR" sz="2500" dirty="0"/>
              <a:t/>
            </a:r>
            <a:br>
              <a:rPr lang="hr-HR" sz="2500" dirty="0"/>
            </a:br>
            <a:endParaRPr lang="hr-HR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628800"/>
            <a:ext cx="8007350" cy="4179887"/>
          </a:xfrm>
        </p:spPr>
        <p:txBody>
          <a:bodyPr/>
          <a:lstStyle/>
          <a:p>
            <a:pPr marL="0" indent="0">
              <a:buClr>
                <a:schemeClr val="tx2">
                  <a:lumMod val="10000"/>
                </a:schemeClr>
              </a:buClr>
              <a:buNone/>
              <a:defRPr/>
            </a:pPr>
            <a:r>
              <a:rPr lang="hr-HR" sz="2400" dirty="0"/>
              <a:t>Korisnici</a:t>
            </a:r>
            <a:r>
              <a:rPr lang="hr-HR" dirty="0"/>
              <a:t>:</a:t>
            </a:r>
          </a:p>
          <a:p>
            <a:pPr>
              <a:buClr>
                <a:schemeClr val="tx2">
                  <a:lumMod val="10000"/>
                </a:schemeClr>
              </a:buClr>
              <a:defRPr/>
            </a:pPr>
            <a:r>
              <a:rPr lang="vi-VN" sz="2000" b="0" dirty="0"/>
              <a:t>P</a:t>
            </a:r>
            <a:r>
              <a:rPr lang="hr-HR" sz="2000" b="0" dirty="0"/>
              <a:t>G</a:t>
            </a:r>
            <a:r>
              <a:rPr lang="vi-VN" sz="2000" b="0" dirty="0"/>
              <a:t> koja koriste oznaku kvalitete (oznaka izvornosti, zemljopisnog podrijetla, tradicionalnog ugleda) </a:t>
            </a:r>
          </a:p>
          <a:p>
            <a:pPr>
              <a:buClr>
                <a:schemeClr val="tx2">
                  <a:lumMod val="10000"/>
                </a:schemeClr>
              </a:buClr>
              <a:defRPr/>
            </a:pPr>
            <a:r>
              <a:rPr lang="vi-VN" sz="2000" b="0" dirty="0"/>
              <a:t>Ekološki poljoprivredni proizvođači </a:t>
            </a:r>
          </a:p>
          <a:p>
            <a:pPr>
              <a:buClr>
                <a:schemeClr val="tx2">
                  <a:lumMod val="10000"/>
                </a:schemeClr>
              </a:buClr>
              <a:defRPr/>
            </a:pPr>
            <a:r>
              <a:rPr lang="vi-VN" sz="2000" b="0" dirty="0"/>
              <a:t>Proizvođači u sektoru vinarstva uključeni u proizvođačku grupu</a:t>
            </a:r>
          </a:p>
          <a:p>
            <a:pPr>
              <a:buClr>
                <a:schemeClr val="tx2">
                  <a:lumMod val="10000"/>
                </a:schemeClr>
              </a:buClr>
              <a:defRPr/>
            </a:pPr>
            <a:r>
              <a:rPr lang="vi-VN" sz="2000" b="0" dirty="0"/>
              <a:t>Korisnici registrirane zemljopisne oznake jakih alkoholnih pića</a:t>
            </a:r>
          </a:p>
          <a:p>
            <a:pPr marL="0" indent="0">
              <a:buNone/>
            </a:pPr>
            <a:r>
              <a:rPr lang="hr-HR" sz="2400" dirty="0"/>
              <a:t>Prihvatljiva ulaganja:</a:t>
            </a:r>
          </a:p>
          <a:p>
            <a:pPr lvl="1"/>
            <a:r>
              <a:rPr lang="vi-VN" sz="2000" dirty="0"/>
              <a:t>Postupak registracije oznake izvornosti, oznake zemljopisnog podrijetla, oznake tradicionalnog ugleda</a:t>
            </a:r>
          </a:p>
          <a:p>
            <a:pPr lvl="1"/>
            <a:r>
              <a:rPr lang="vi-VN" sz="2000" dirty="0"/>
              <a:t>Izrada plana kontrole</a:t>
            </a:r>
          </a:p>
          <a:p>
            <a:pPr lvl="1"/>
            <a:r>
              <a:rPr lang="vi-VN" sz="2000" dirty="0"/>
              <a:t>Stručne kontrole</a:t>
            </a:r>
          </a:p>
          <a:p>
            <a:pPr lvl="1"/>
            <a:r>
              <a:rPr lang="vi-VN" sz="2000" dirty="0"/>
              <a:t>Provođenje analiza</a:t>
            </a:r>
          </a:p>
          <a:p>
            <a:pPr lvl="1"/>
            <a:r>
              <a:rPr lang="vi-VN" sz="2000" dirty="0"/>
              <a:t>Troškovi izrade znaka</a:t>
            </a:r>
            <a:endParaRPr lang="hr-HR" sz="2000" dirty="0"/>
          </a:p>
          <a:p>
            <a:pPr lvl="1"/>
            <a:r>
              <a:rPr lang="hr-HR" sz="2000" dirty="0"/>
              <a:t>P</a:t>
            </a:r>
            <a:r>
              <a:rPr lang="vi-VN" sz="2000" dirty="0"/>
              <a:t>ostupak kontrole i certifikacije</a:t>
            </a:r>
            <a:endParaRPr lang="hr-HR" sz="2000" dirty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Rectangle 3"/>
          <p:cNvSpPr/>
          <p:nvPr/>
        </p:nvSpPr>
        <p:spPr bwMode="auto">
          <a:xfrm>
            <a:off x="0" y="908720"/>
            <a:ext cx="755576" cy="5328592"/>
          </a:xfrm>
          <a:prstGeom prst="rect">
            <a:avLst/>
          </a:prstGeom>
          <a:solidFill>
            <a:srgbClr val="FF99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II. UDRUŽIVANJE I KVALITETA</a:t>
            </a:r>
          </a:p>
        </p:txBody>
      </p:sp>
    </p:spTree>
    <p:extLst>
      <p:ext uri="{BB962C8B-B14F-4D97-AF65-F5344CB8AC3E}">
        <p14:creationId xmlns:p14="http://schemas.microsoft.com/office/powerpoint/2010/main" val="174835504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l-PL" dirty="0"/>
              <a:t>Mjera: Sudjelovanje u proizvodnji poljoprivrednih i prehrambenih proizvoda s oznakom kvalitete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sz="2400" dirty="0"/>
              <a:t>Visina i intenzitet potpore 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sz="2000" b="0" dirty="0"/>
              <a:t>Odobrava se kao godišnje </a:t>
            </a:r>
            <a:r>
              <a:rPr lang="hr-HR" sz="2000" b="0" dirty="0" smtClean="0"/>
              <a:t>plaćanje </a:t>
            </a:r>
            <a:r>
              <a:rPr lang="hr-HR" sz="2000" b="0" dirty="0"/>
              <a:t>čija se razina određuje u skladu s </a:t>
            </a:r>
            <a:r>
              <a:rPr lang="hr-HR" sz="2000" b="0" dirty="0" smtClean="0"/>
              <a:t>troškovima, </a:t>
            </a:r>
            <a:r>
              <a:rPr lang="hr-HR" sz="2000" b="0" dirty="0"/>
              <a:t>u maksimalnom trajanju od pet godina</a:t>
            </a:r>
            <a:r>
              <a:rPr lang="hr-HR" sz="2000" b="0" dirty="0" smtClean="0"/>
              <a:t>.</a:t>
            </a:r>
            <a:endParaRPr lang="hr-HR" sz="2000" b="0" dirty="0"/>
          </a:p>
          <a:p>
            <a:r>
              <a:rPr lang="hr-HR" sz="2000" b="0" dirty="0"/>
              <a:t>Maksimalni iznos javne potpore ne prelazi </a:t>
            </a:r>
            <a:r>
              <a:rPr lang="hr-HR" sz="2000" b="0" dirty="0" smtClean="0"/>
              <a:t>3.000 </a:t>
            </a:r>
            <a:r>
              <a:rPr lang="hr-HR" sz="2000" b="0" dirty="0"/>
              <a:t>EUR/ godišnje po poljoprivrednom </a:t>
            </a:r>
            <a:r>
              <a:rPr lang="hr-HR" sz="2000" b="0" dirty="0" smtClean="0"/>
              <a:t>gospodarstvu</a:t>
            </a:r>
          </a:p>
          <a:p>
            <a:r>
              <a:rPr lang="hr-HR" sz="2000" b="0" dirty="0"/>
              <a:t>do 70% prihvatljivih </a:t>
            </a:r>
            <a:r>
              <a:rPr lang="hr-HR" sz="2000" b="0" dirty="0" smtClean="0"/>
              <a:t>troškova </a:t>
            </a:r>
            <a:r>
              <a:rPr lang="hr-HR" sz="2000" b="0" dirty="0"/>
              <a:t>za </a:t>
            </a:r>
            <a:r>
              <a:rPr lang="hr-HR" sz="2000" b="0" dirty="0" smtClean="0"/>
              <a:t>informiranje </a:t>
            </a:r>
            <a:r>
              <a:rPr lang="hr-HR" sz="2000" b="0" dirty="0"/>
              <a:t>i </a:t>
            </a:r>
            <a:r>
              <a:rPr lang="hr-HR" sz="2000" b="0" dirty="0" smtClean="0"/>
              <a:t>promoviranje </a:t>
            </a:r>
            <a:r>
              <a:rPr lang="hr-HR" sz="2000" b="0" dirty="0"/>
              <a:t>koji se tiču proizvoda koji su u shemama </a:t>
            </a:r>
            <a:r>
              <a:rPr lang="hr-HR" sz="2000" b="0" dirty="0" smtClean="0"/>
              <a:t>kvalitete, ali </a:t>
            </a:r>
            <a:r>
              <a:rPr lang="hr-HR" sz="2000" b="0" dirty="0"/>
              <a:t>ne prelazi iznos od 1.000 EUR/ korisniku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Rectangle 3"/>
          <p:cNvSpPr/>
          <p:nvPr/>
        </p:nvSpPr>
        <p:spPr bwMode="auto">
          <a:xfrm>
            <a:off x="0" y="908720"/>
            <a:ext cx="755576" cy="5328592"/>
          </a:xfrm>
          <a:prstGeom prst="rect">
            <a:avLst/>
          </a:prstGeom>
          <a:solidFill>
            <a:srgbClr val="FF99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II. UDRUŽIVANJE I KVALITETA</a:t>
            </a:r>
          </a:p>
        </p:txBody>
      </p:sp>
    </p:spTree>
    <p:extLst>
      <p:ext uri="{BB962C8B-B14F-4D97-AF65-F5344CB8AC3E}">
        <p14:creationId xmlns:p14="http://schemas.microsoft.com/office/powerpoint/2010/main" val="3552392279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417472" cy="1174551"/>
          </a:xfrm>
        </p:spPr>
        <p:txBody>
          <a:bodyPr/>
          <a:lstStyle/>
          <a:p>
            <a:r>
              <a:rPr lang="hr-HR" dirty="0" smtClean="0"/>
              <a:t>MJERA: </a:t>
            </a:r>
            <a:r>
              <a:rPr lang="vi-VN" dirty="0"/>
              <a:t>Osnivanje proizvođačkih grupa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96752"/>
            <a:ext cx="8007350" cy="4179887"/>
          </a:xfrm>
        </p:spPr>
        <p:txBody>
          <a:bodyPr/>
          <a:lstStyle/>
          <a:p>
            <a:pPr marL="0" lvl="0" indent="0">
              <a:buClr>
                <a:srgbClr val="FFFFB7">
                  <a:lumMod val="10000"/>
                </a:srgbClr>
              </a:buClr>
              <a:buNone/>
              <a:defRPr/>
            </a:pPr>
            <a:r>
              <a:rPr lang="hr-HR" dirty="0"/>
              <a:t>Korisnici:</a:t>
            </a:r>
          </a:p>
          <a:p>
            <a:pPr lvl="0">
              <a:buClr>
                <a:srgbClr val="FFFFB7">
                  <a:lumMod val="10000"/>
                </a:srgbClr>
              </a:buClr>
              <a:defRPr/>
            </a:pPr>
            <a:r>
              <a:rPr lang="vi-VN" sz="2400" b="0" dirty="0"/>
              <a:t>Proizvođačke grupe priznate od ministarstva nadležnog za poljoprivredu i šumarski sektor</a:t>
            </a:r>
            <a:endParaRPr lang="hr-HR" sz="2400" b="0" dirty="0"/>
          </a:p>
          <a:p>
            <a:pPr marL="0" lvl="0" indent="0">
              <a:buClr>
                <a:srgbClr val="FFFFB7">
                  <a:lumMod val="10000"/>
                </a:srgbClr>
              </a:buClr>
              <a:buNone/>
              <a:defRPr/>
            </a:pPr>
            <a:r>
              <a:rPr lang="hr-HR" dirty="0" smtClean="0"/>
              <a:t>Prihvatljiva </a:t>
            </a:r>
            <a:r>
              <a:rPr lang="hr-HR" dirty="0"/>
              <a:t>ulaganja:</a:t>
            </a:r>
          </a:p>
          <a:p>
            <a:pPr lvl="0">
              <a:buClr>
                <a:srgbClr val="FFFFB7">
                  <a:lumMod val="10000"/>
                </a:srgbClr>
              </a:buClr>
              <a:defRPr/>
            </a:pPr>
            <a:r>
              <a:rPr lang="vi-VN" sz="2400" b="0" dirty="0"/>
              <a:t>Administrativni troškovi osnivanja proizvođačke grupe</a:t>
            </a:r>
            <a:endParaRPr lang="hr-HR" sz="2400" b="0" dirty="0"/>
          </a:p>
          <a:p>
            <a:pPr lvl="0">
              <a:buClr>
                <a:srgbClr val="FFFFB7">
                  <a:lumMod val="10000"/>
                </a:srgbClr>
              </a:buClr>
              <a:defRPr/>
            </a:pPr>
            <a:r>
              <a:rPr lang="vi-VN" sz="2400" b="0" dirty="0"/>
              <a:t>Ulaganje u zajednički marketing poljoprivrednih te šumskih drvnih i nedrvnih proizvoda (priprema za prodaju, stavljanje na tržište proizvoda svojih članova, centralizaciju prodaje prerađivačkim i trgovačkim tvrtkama, zajednička politika)</a:t>
            </a:r>
            <a:endParaRPr lang="hr-HR" sz="2400" b="0" dirty="0"/>
          </a:p>
          <a:p>
            <a:pPr lvl="0">
              <a:buClr>
                <a:srgbClr val="FFFFB7">
                  <a:lumMod val="10000"/>
                </a:srgbClr>
              </a:buClr>
              <a:defRPr/>
            </a:pPr>
            <a:r>
              <a:rPr lang="vi-VN" sz="2400" b="0" dirty="0"/>
              <a:t>Troškovi zajedničkih projekata za informiranje i promociju.</a:t>
            </a:r>
            <a:endParaRPr lang="hr-HR" sz="2400" b="0" dirty="0"/>
          </a:p>
          <a:p>
            <a:pPr lvl="0">
              <a:buClr>
                <a:srgbClr val="FFFFB7">
                  <a:lumMod val="10000"/>
                </a:srgbClr>
              </a:buClr>
              <a:defRPr/>
            </a:pPr>
            <a:r>
              <a:rPr lang="vi-VN" sz="2400" b="0" dirty="0"/>
              <a:t>Administrativni rad proizvođačke grupe</a:t>
            </a:r>
            <a:endParaRPr lang="hr-HR" sz="2400" b="0" dirty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Rectangle 3"/>
          <p:cNvSpPr/>
          <p:nvPr/>
        </p:nvSpPr>
        <p:spPr bwMode="auto">
          <a:xfrm>
            <a:off x="0" y="908720"/>
            <a:ext cx="755576" cy="5328592"/>
          </a:xfrm>
          <a:prstGeom prst="rect">
            <a:avLst/>
          </a:prstGeom>
          <a:solidFill>
            <a:srgbClr val="FF99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II. UDRUŽIVANJE I KVALITETA</a:t>
            </a:r>
          </a:p>
        </p:txBody>
      </p:sp>
    </p:spTree>
    <p:extLst>
      <p:ext uri="{BB962C8B-B14F-4D97-AF65-F5344CB8AC3E}">
        <p14:creationId xmlns:p14="http://schemas.microsoft.com/office/powerpoint/2010/main" val="1510779670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330" y="260648"/>
            <a:ext cx="8417472" cy="1174551"/>
          </a:xfrm>
        </p:spPr>
        <p:txBody>
          <a:bodyPr/>
          <a:lstStyle/>
          <a:p>
            <a:r>
              <a:rPr lang="hr-HR" dirty="0"/>
              <a:t>MJERA: </a:t>
            </a:r>
            <a:r>
              <a:rPr lang="vi-VN" dirty="0"/>
              <a:t>Osnivanje proizvođačkih grupa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srgbClr val="FFFFB7">
                  <a:lumMod val="10000"/>
                </a:srgbClr>
              </a:buClr>
              <a:buNone/>
              <a:defRPr/>
            </a:pPr>
            <a:r>
              <a:rPr lang="hr-HR" dirty="0"/>
              <a:t>Prihvatljiva </a:t>
            </a:r>
            <a:r>
              <a:rPr lang="hr-HR" dirty="0" smtClean="0"/>
              <a:t>ulaganja (2):</a:t>
            </a:r>
            <a:endParaRPr lang="hr-HR" dirty="0"/>
          </a:p>
          <a:p>
            <a:pPr lvl="0">
              <a:buClr>
                <a:srgbClr val="FFFFB7">
                  <a:lumMod val="10000"/>
                </a:srgbClr>
              </a:buClr>
              <a:defRPr/>
            </a:pPr>
            <a:r>
              <a:rPr lang="vi-VN" sz="2400" b="0" dirty="0"/>
              <a:t>Najam i uređenje prostora i kupnja opreme vezane za obavljanje djelatnosti</a:t>
            </a:r>
          </a:p>
          <a:p>
            <a:pPr lvl="0">
              <a:buClr>
                <a:srgbClr val="FFFFB7">
                  <a:lumMod val="10000"/>
                </a:srgbClr>
              </a:buClr>
              <a:defRPr/>
            </a:pPr>
            <a:r>
              <a:rPr lang="vi-VN" sz="2400" b="0" dirty="0"/>
              <a:t>Troškovi registracije proizvođača </a:t>
            </a:r>
          </a:p>
          <a:p>
            <a:pPr lvl="0">
              <a:buClr>
                <a:srgbClr val="FFFFB7">
                  <a:lumMod val="10000"/>
                </a:srgbClr>
              </a:buClr>
              <a:defRPr/>
            </a:pPr>
            <a:r>
              <a:rPr lang="vi-VN" sz="2400" b="0" dirty="0"/>
              <a:t>Trošak kupnje i instalacije informatičke i ostale opreme</a:t>
            </a:r>
          </a:p>
          <a:p>
            <a:pPr lvl="0">
              <a:buClr>
                <a:srgbClr val="FFFFB7">
                  <a:lumMod val="10000"/>
                </a:srgbClr>
              </a:buClr>
              <a:defRPr/>
            </a:pPr>
            <a:r>
              <a:rPr lang="vi-VN" sz="2400" b="0" dirty="0"/>
              <a:t>Trošak uredskog materijala, </a:t>
            </a:r>
          </a:p>
          <a:p>
            <a:pPr lvl="0">
              <a:buClr>
                <a:srgbClr val="FFFFB7">
                  <a:lumMod val="10000"/>
                </a:srgbClr>
              </a:buClr>
              <a:defRPr/>
            </a:pPr>
            <a:r>
              <a:rPr lang="vi-VN" sz="2400" b="0" dirty="0"/>
              <a:t>Kupnja i ugradnja opreme za potrebe zajedničkog marketinga poljoprivrednih prehrambenih i šumskih drvnih i nedrvnih proizvoda proizvođačke grupe</a:t>
            </a:r>
          </a:p>
          <a:p>
            <a:pPr lvl="0">
              <a:buClr>
                <a:srgbClr val="FFFFB7">
                  <a:lumMod val="10000"/>
                </a:srgbClr>
              </a:buClr>
              <a:defRPr/>
            </a:pPr>
            <a:endParaRPr lang="vi-VN" sz="3200" b="0" dirty="0"/>
          </a:p>
          <a:p>
            <a:endParaRPr lang="hr-HR" dirty="0"/>
          </a:p>
        </p:txBody>
      </p:sp>
      <p:sp>
        <p:nvSpPr>
          <p:cNvPr id="4" name="Rectangle 3"/>
          <p:cNvSpPr/>
          <p:nvPr/>
        </p:nvSpPr>
        <p:spPr bwMode="auto">
          <a:xfrm>
            <a:off x="0" y="908720"/>
            <a:ext cx="755576" cy="5328592"/>
          </a:xfrm>
          <a:prstGeom prst="rect">
            <a:avLst/>
          </a:prstGeom>
          <a:solidFill>
            <a:srgbClr val="FF99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II. UDRUŽIVANJE I KVALITETA</a:t>
            </a:r>
          </a:p>
        </p:txBody>
      </p:sp>
    </p:spTree>
    <p:extLst>
      <p:ext uri="{BB962C8B-B14F-4D97-AF65-F5344CB8AC3E}">
        <p14:creationId xmlns:p14="http://schemas.microsoft.com/office/powerpoint/2010/main" val="3163801280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770" y="188640"/>
            <a:ext cx="8417472" cy="1174551"/>
          </a:xfrm>
        </p:spPr>
        <p:txBody>
          <a:bodyPr/>
          <a:lstStyle/>
          <a:p>
            <a:r>
              <a:rPr lang="hr-HR" dirty="0"/>
              <a:t>MJERA: </a:t>
            </a:r>
            <a:r>
              <a:rPr lang="vi-VN" dirty="0"/>
              <a:t>Osnivanje proizvođačkih grupa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196752"/>
            <a:ext cx="8007350" cy="4179887"/>
          </a:xfrm>
        </p:spPr>
        <p:txBody>
          <a:bodyPr/>
          <a:lstStyle/>
          <a:p>
            <a:pPr marL="0" lvl="0" indent="0">
              <a:buClr>
                <a:srgbClr val="FFFFB7">
                  <a:lumMod val="10000"/>
                </a:srgbClr>
              </a:buClr>
              <a:buNone/>
              <a:defRPr/>
            </a:pPr>
            <a:r>
              <a:rPr lang="hr-HR" dirty="0"/>
              <a:t>Dodjela potpore tijekom prijelaznog razdoblja:</a:t>
            </a:r>
          </a:p>
          <a:p>
            <a:pPr lvl="0">
              <a:buClr>
                <a:srgbClr val="FFFFB7">
                  <a:lumMod val="10000"/>
                </a:srgbClr>
              </a:buClr>
              <a:defRPr/>
            </a:pPr>
            <a:endParaRPr lang="hr-HR" sz="2000" b="0" dirty="0"/>
          </a:p>
          <a:p>
            <a:pPr marL="0" lvl="0" indent="0">
              <a:buClr>
                <a:srgbClr val="FFFFB7">
                  <a:lumMod val="10000"/>
                </a:srgbClr>
              </a:buClr>
              <a:buNone/>
              <a:defRPr/>
            </a:pPr>
            <a:r>
              <a:rPr lang="hr-HR" sz="2000" b="0" dirty="0" smtClean="0"/>
              <a:t>a</a:t>
            </a:r>
            <a:r>
              <a:rPr lang="hr-HR" sz="2400" b="0" dirty="0"/>
              <a:t>) </a:t>
            </a:r>
            <a:r>
              <a:rPr lang="hr-HR" sz="2400" b="0" dirty="0" smtClean="0"/>
              <a:t>	</a:t>
            </a:r>
            <a:r>
              <a:rPr lang="vi-VN" sz="2400" b="0" dirty="0" smtClean="0"/>
              <a:t>osnivanj</a:t>
            </a:r>
            <a:r>
              <a:rPr lang="hr-HR" sz="2400" b="0" dirty="0"/>
              <a:t>e</a:t>
            </a:r>
            <a:r>
              <a:rPr lang="vi-VN" sz="2400" b="0" dirty="0"/>
              <a:t> i vođenj</a:t>
            </a:r>
            <a:r>
              <a:rPr lang="hr-HR" sz="2400" b="0" dirty="0"/>
              <a:t>e</a:t>
            </a:r>
            <a:r>
              <a:rPr lang="vi-VN" sz="2400" b="0" dirty="0"/>
              <a:t> administrativnih poslova</a:t>
            </a:r>
            <a:endParaRPr lang="hr-HR" sz="2400" b="0" dirty="0"/>
          </a:p>
          <a:p>
            <a:pPr marL="0" lvl="0" indent="0">
              <a:buClr>
                <a:srgbClr val="FFFFB7">
                  <a:lumMod val="10000"/>
                </a:srgbClr>
              </a:buClr>
              <a:buNone/>
              <a:defRPr/>
            </a:pPr>
            <a:endParaRPr lang="vi-VN" sz="2400" b="0" dirty="0"/>
          </a:p>
          <a:p>
            <a:pPr marL="449263" lvl="0" indent="-449263">
              <a:buClr>
                <a:srgbClr val="FFFFB7">
                  <a:lumMod val="10000"/>
                </a:srgbClr>
              </a:buClr>
              <a:buNone/>
              <a:defRPr/>
            </a:pPr>
            <a:r>
              <a:rPr lang="vi-VN" sz="2400" b="0" dirty="0"/>
              <a:t>(b)</a:t>
            </a:r>
            <a:r>
              <a:rPr lang="hr-HR" sz="2400" b="0" dirty="0"/>
              <a:t> </a:t>
            </a:r>
            <a:r>
              <a:rPr lang="hr-HR" sz="2400" b="0" dirty="0" smtClean="0"/>
              <a:t>	</a:t>
            </a:r>
            <a:r>
              <a:rPr lang="vi-VN" sz="2400" b="0" dirty="0" smtClean="0"/>
              <a:t>pokriće </a:t>
            </a:r>
            <a:r>
              <a:rPr lang="vi-VN" sz="2400" b="0" dirty="0"/>
              <a:t>dijela investicija potrebnih za dobivanje priznavanja, koje su proizvođačke grupe predložile u planu priznavanja</a:t>
            </a:r>
            <a:endParaRPr lang="hr-HR" sz="2400" b="0" dirty="0"/>
          </a:p>
          <a:p>
            <a:pPr marL="0" lvl="0" indent="0">
              <a:buClr>
                <a:srgbClr val="FFFFB7">
                  <a:lumMod val="10000"/>
                </a:srgbClr>
              </a:buClr>
              <a:buNone/>
              <a:defRPr/>
            </a:pPr>
            <a:endParaRPr lang="vi-VN" sz="2400" b="0" dirty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Rectangle 3"/>
          <p:cNvSpPr/>
          <p:nvPr/>
        </p:nvSpPr>
        <p:spPr bwMode="auto">
          <a:xfrm>
            <a:off x="0" y="908720"/>
            <a:ext cx="755576" cy="5328592"/>
          </a:xfrm>
          <a:prstGeom prst="rect">
            <a:avLst/>
          </a:prstGeom>
          <a:solidFill>
            <a:srgbClr val="FF99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II. UDRUŽIVANJE I KVALITETA</a:t>
            </a:r>
          </a:p>
        </p:txBody>
      </p:sp>
    </p:spTree>
    <p:extLst>
      <p:ext uri="{BB962C8B-B14F-4D97-AF65-F5344CB8AC3E}">
        <p14:creationId xmlns:p14="http://schemas.microsoft.com/office/powerpoint/2010/main" val="1334618828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MJERA: </a:t>
            </a:r>
            <a:r>
              <a:rPr lang="hr-HR" sz="3200" cap="small" dirty="0"/>
              <a:t>Jačanje suradnje u poljoprivredi, </a:t>
            </a:r>
            <a:r>
              <a:rPr lang="hr-HR" sz="3200" cap="small" dirty="0" smtClean="0"/>
              <a:t>prehraMBENOM lancu </a:t>
            </a:r>
            <a:r>
              <a:rPr lang="hr-HR" sz="3200" cap="small" dirty="0"/>
              <a:t>i šumarstvu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Clr>
                <a:srgbClr val="FFFFB7">
                  <a:lumMod val="10000"/>
                </a:srgbClr>
              </a:buClr>
              <a:buNone/>
              <a:defRPr/>
            </a:pPr>
            <a:r>
              <a:rPr lang="hr-HR" dirty="0"/>
              <a:t>Korisnici:</a:t>
            </a:r>
          </a:p>
          <a:p>
            <a:pPr lvl="0" algn="just">
              <a:buClr>
                <a:srgbClr val="FFFFB7">
                  <a:lumMod val="10000"/>
                </a:srgbClr>
              </a:buClr>
              <a:defRPr/>
            </a:pPr>
            <a:r>
              <a:rPr lang="hr-HR" sz="2400" b="0" dirty="0"/>
              <a:t>zadruge, udruge, novoosnovani klasteri i mreže </a:t>
            </a:r>
          </a:p>
          <a:p>
            <a:pPr lvl="0" algn="just">
              <a:buClr>
                <a:srgbClr val="FFFFB7">
                  <a:lumMod val="10000"/>
                </a:srgbClr>
              </a:buClr>
              <a:defRPr/>
            </a:pPr>
            <a:r>
              <a:rPr lang="hr-HR" sz="2400" b="0" dirty="0"/>
              <a:t>postojeći klasteri i mreže koji započinju s novom aktivnosti </a:t>
            </a:r>
          </a:p>
          <a:p>
            <a:pPr lvl="0" algn="just">
              <a:buClr>
                <a:srgbClr val="FFFFB7">
                  <a:lumMod val="10000"/>
                </a:srgbClr>
              </a:buClr>
              <a:defRPr/>
            </a:pPr>
            <a:r>
              <a:rPr lang="hr-HR" sz="2400" b="0" dirty="0"/>
              <a:t>udruženja </a:t>
            </a:r>
            <a:r>
              <a:rPr lang="hr-HR" sz="2400" b="0" dirty="0" smtClean="0"/>
              <a:t>Europskog </a:t>
            </a:r>
            <a:r>
              <a:rPr lang="hr-HR" sz="2400" b="0" dirty="0"/>
              <a:t>inovacijskog partnerstva</a:t>
            </a:r>
          </a:p>
          <a:p>
            <a:pPr lvl="0" algn="just">
              <a:buClr>
                <a:srgbClr val="FFFFB7">
                  <a:lumMod val="10000"/>
                </a:srgbClr>
              </a:buClr>
              <a:defRPr/>
            </a:pPr>
            <a:r>
              <a:rPr lang="hr-HR" sz="2400" b="0" dirty="0"/>
              <a:t>ostala udruženja sukladno nacionalnom zakonodavstvu. 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Rectangle 3"/>
          <p:cNvSpPr/>
          <p:nvPr/>
        </p:nvSpPr>
        <p:spPr bwMode="auto">
          <a:xfrm>
            <a:off x="0" y="908720"/>
            <a:ext cx="755576" cy="5328592"/>
          </a:xfrm>
          <a:prstGeom prst="rect">
            <a:avLst/>
          </a:prstGeom>
          <a:solidFill>
            <a:srgbClr val="FF99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II. UDRUŽIVANJE I KVALITETA</a:t>
            </a:r>
          </a:p>
        </p:txBody>
      </p:sp>
    </p:spTree>
    <p:extLst>
      <p:ext uri="{BB962C8B-B14F-4D97-AF65-F5344CB8AC3E}">
        <p14:creationId xmlns:p14="http://schemas.microsoft.com/office/powerpoint/2010/main" val="1236158785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MJERA: </a:t>
            </a:r>
            <a:r>
              <a:rPr lang="hr-HR" sz="3200" cap="small" dirty="0"/>
              <a:t>Jačanje suradnje u poljoprivredi, prehraMBENOM lancu i šumarstvu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700808"/>
            <a:ext cx="8007350" cy="4179887"/>
          </a:xfrm>
        </p:spPr>
        <p:txBody>
          <a:bodyPr/>
          <a:lstStyle/>
          <a:p>
            <a:pPr marL="0" lvl="0" indent="0" algn="just">
              <a:buClr>
                <a:srgbClr val="FFFFB7">
                  <a:lumMod val="10000"/>
                </a:srgbClr>
              </a:buClr>
              <a:buNone/>
              <a:defRPr/>
            </a:pPr>
            <a:r>
              <a:rPr lang="hr-HR" sz="2400" dirty="0"/>
              <a:t>Prihvatljiva ulaganja:</a:t>
            </a:r>
          </a:p>
          <a:p>
            <a:pPr marL="0" lvl="0" indent="0" algn="just">
              <a:buClr>
                <a:srgbClr val="FFFFB7">
                  <a:lumMod val="10000"/>
                </a:srgbClr>
              </a:buClr>
              <a:buNone/>
              <a:defRPr/>
            </a:pPr>
            <a:endParaRPr lang="hr-HR" sz="1600" b="0" dirty="0"/>
          </a:p>
          <a:p>
            <a:pPr lvl="0" algn="just">
              <a:buClr>
                <a:srgbClr val="FFFFB7">
                  <a:lumMod val="10000"/>
                </a:srgbClr>
              </a:buClr>
              <a:defRPr/>
            </a:pPr>
            <a:r>
              <a:rPr lang="hr-HR" sz="2000" b="0" dirty="0"/>
              <a:t>studije područja suradnje, studije izvedivosti, troškovi izrade poslovnog plana ili plana upravljanja šumom, ili lokalne razvojne strategije</a:t>
            </a:r>
          </a:p>
          <a:p>
            <a:pPr lvl="0" algn="just">
              <a:buClr>
                <a:srgbClr val="FFFFB7">
                  <a:lumMod val="10000"/>
                </a:srgbClr>
              </a:buClr>
              <a:defRPr/>
            </a:pPr>
            <a:r>
              <a:rPr lang="hr-HR" sz="2000" b="0" dirty="0"/>
              <a:t>poticanje suradnje na zajedničkom teritoriju da bi projekt bio održiv. U slučaju klastera, poticanje suradnje može se provoditi kroz organiziranje edukacija, umrežavanje postojećih članova i uključivanje novih članova;</a:t>
            </a:r>
          </a:p>
          <a:p>
            <a:pPr lvl="0" algn="just">
              <a:buClr>
                <a:srgbClr val="FFFFB7">
                  <a:lumMod val="10000"/>
                </a:srgbClr>
              </a:buClr>
              <a:defRPr/>
            </a:pPr>
            <a:r>
              <a:rPr lang="hr-HR" sz="2000" b="0" dirty="0"/>
              <a:t>tekući troškovi suradnje;</a:t>
            </a:r>
          </a:p>
          <a:p>
            <a:pPr lvl="0" algn="just">
              <a:buClr>
                <a:srgbClr val="FFFFB7">
                  <a:lumMod val="10000"/>
                </a:srgbClr>
              </a:buClr>
              <a:defRPr/>
            </a:pPr>
            <a:r>
              <a:rPr lang="hr-HR" sz="2000" b="0" dirty="0"/>
              <a:t>izravni troškovi specifičnih projekata povezani s provedbom poslovnog plana, plana zaštite okoliša,  plana upravljanja šumom, lokalne razvojne strategije, </a:t>
            </a:r>
          </a:p>
          <a:p>
            <a:pPr lvl="0" algn="just">
              <a:buClr>
                <a:srgbClr val="FFFFB7">
                  <a:lumMod val="10000"/>
                </a:srgbClr>
              </a:buClr>
              <a:defRPr/>
            </a:pPr>
            <a:r>
              <a:rPr lang="hr-HR" sz="2000" b="0" dirty="0"/>
              <a:t>troškovi promotivnih aktivnosti.</a:t>
            </a:r>
          </a:p>
          <a:p>
            <a:endParaRPr lang="hr-HR" dirty="0"/>
          </a:p>
        </p:txBody>
      </p:sp>
      <p:sp>
        <p:nvSpPr>
          <p:cNvPr id="4" name="Rectangle 3"/>
          <p:cNvSpPr/>
          <p:nvPr/>
        </p:nvSpPr>
        <p:spPr bwMode="auto">
          <a:xfrm>
            <a:off x="0" y="908720"/>
            <a:ext cx="755576" cy="5328592"/>
          </a:xfrm>
          <a:prstGeom prst="rect">
            <a:avLst/>
          </a:prstGeom>
          <a:solidFill>
            <a:srgbClr val="FF99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II. UDRUŽIVANJE I KVALITETA</a:t>
            </a:r>
          </a:p>
        </p:txBody>
      </p:sp>
    </p:spTree>
    <p:extLst>
      <p:ext uri="{BB962C8B-B14F-4D97-AF65-F5344CB8AC3E}">
        <p14:creationId xmlns:p14="http://schemas.microsoft.com/office/powerpoint/2010/main" val="2824971576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MJERA: </a:t>
            </a:r>
            <a:r>
              <a:rPr lang="hr-HR" sz="3200" cap="small" dirty="0"/>
              <a:t>Jačanje suradnje u poljoprivredi, prehraMBENOM lancu i šumarstvu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400" dirty="0" err="1"/>
              <a:t>Visina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intenzitet</a:t>
            </a:r>
            <a:r>
              <a:rPr lang="en-US" sz="2400" dirty="0"/>
              <a:t> </a:t>
            </a:r>
            <a:r>
              <a:rPr lang="en-US" sz="2400" dirty="0" err="1"/>
              <a:t>potpore</a:t>
            </a:r>
            <a:r>
              <a:rPr lang="en-US" sz="2400" dirty="0"/>
              <a:t> </a:t>
            </a:r>
            <a:endParaRPr lang="hr-HR" sz="2400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000" b="0" dirty="0"/>
              <a:t>Intenzitet potpore je do</a:t>
            </a:r>
            <a:r>
              <a:rPr lang="hr-HR" sz="2000" b="0" dirty="0"/>
              <a:t> 100% </a:t>
            </a:r>
            <a:r>
              <a:rPr lang="pt-BR" sz="2000" b="0" dirty="0"/>
              <a:t>od iznosa prihvatljivih tro</a:t>
            </a:r>
            <a:r>
              <a:rPr lang="hr-HR" sz="2000" b="0" dirty="0"/>
              <a:t>š</a:t>
            </a:r>
            <a:r>
              <a:rPr lang="pt-BR" sz="2000" b="0" dirty="0" smtClean="0"/>
              <a:t>kova</a:t>
            </a:r>
            <a:endParaRPr lang="hr-HR" sz="2000" b="0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000" b="0" dirty="0"/>
              <a:t>Potpora se dodjeljuje tijekom cijelog programskog </a:t>
            </a:r>
            <a:r>
              <a:rPr lang="pt-BR" sz="2000" b="0" dirty="0" smtClean="0"/>
              <a:t>razdoblja</a:t>
            </a:r>
            <a:endParaRPr lang="hr-HR" sz="2000" b="0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000" b="0" dirty="0"/>
              <a:t>Najve</a:t>
            </a:r>
            <a:r>
              <a:rPr lang="hr-HR" sz="2000" b="0" dirty="0"/>
              <a:t>ć</a:t>
            </a:r>
            <a:r>
              <a:rPr lang="pt-BR" sz="2000" b="0" dirty="0"/>
              <a:t>i iznos potpore je</a:t>
            </a:r>
            <a:r>
              <a:rPr lang="hr-HR" sz="2000" b="0" dirty="0"/>
              <a:t> 200.000 </a:t>
            </a:r>
            <a:r>
              <a:rPr lang="pt-BR" sz="2000" b="0" dirty="0"/>
              <a:t>EUR sveukupno za trogodi</a:t>
            </a:r>
            <a:r>
              <a:rPr lang="hr-HR" sz="2000" b="0" dirty="0"/>
              <a:t>š</a:t>
            </a:r>
            <a:r>
              <a:rPr lang="pt-BR" sz="2000" b="0" dirty="0"/>
              <a:t>nje razdoblje</a:t>
            </a:r>
            <a:r>
              <a:rPr lang="hr-HR" sz="2000" b="0" dirty="0"/>
              <a:t> (</a:t>
            </a:r>
            <a:r>
              <a:rPr lang="pt-BR" sz="2000" b="0" dirty="0"/>
              <a:t>sukladno Odluci o objavljivanju pravila o potporama male </a:t>
            </a:r>
            <a:r>
              <a:rPr lang="pt-BR" sz="2000" b="0" dirty="0" smtClean="0"/>
              <a:t>vrijednosti</a:t>
            </a:r>
            <a:r>
              <a:rPr lang="hr-HR" sz="2000" b="0" dirty="0" smtClean="0"/>
              <a:t> – „de minimis”)</a:t>
            </a:r>
            <a:endParaRPr lang="hr-HR" sz="2000" b="0" dirty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Rectangle 3"/>
          <p:cNvSpPr/>
          <p:nvPr/>
        </p:nvSpPr>
        <p:spPr bwMode="auto">
          <a:xfrm>
            <a:off x="0" y="908720"/>
            <a:ext cx="755576" cy="5328592"/>
          </a:xfrm>
          <a:prstGeom prst="rect">
            <a:avLst/>
          </a:prstGeom>
          <a:solidFill>
            <a:srgbClr val="FF99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II. UDRUŽIVANJE I KVALITETA</a:t>
            </a:r>
          </a:p>
        </p:txBody>
      </p:sp>
    </p:spTree>
    <p:extLst>
      <p:ext uri="{BB962C8B-B14F-4D97-AF65-F5344CB8AC3E}">
        <p14:creationId xmlns:p14="http://schemas.microsoft.com/office/powerpoint/2010/main" val="503868519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l">
              <a:lnSpc>
                <a:spcPct val="115000"/>
              </a:lnSpc>
              <a:spcAft>
                <a:spcPts val="1000"/>
              </a:spcAft>
            </a:pPr>
            <a:r>
              <a:rPr lang="pl-PL" sz="3200" cap="small" dirty="0"/>
              <a:t>MJERA: Obnova poljoprivrednog potencijala uslijed elementarnih prirodnih nepogoda</a:t>
            </a:r>
            <a:r>
              <a:rPr lang="hr-HR" sz="3200" cap="small" dirty="0"/>
              <a:t/>
            </a:r>
            <a:br>
              <a:rPr lang="hr-HR" sz="3200" cap="small" dirty="0"/>
            </a:br>
            <a:endParaRPr lang="hr-HR" sz="3200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700808"/>
            <a:ext cx="8007350" cy="4179887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Korisnici: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hr-HR" sz="2000" b="0" dirty="0" smtClean="0"/>
              <a:t>OPG-i, pravne </a:t>
            </a:r>
            <a:r>
              <a:rPr lang="hr-HR" sz="2000" b="0" dirty="0"/>
              <a:t>i </a:t>
            </a:r>
            <a:r>
              <a:rPr lang="hr-HR" sz="2000" b="0" dirty="0" smtClean="0"/>
              <a:t>fizičke osobe, poljoprivrednici </a:t>
            </a:r>
            <a:r>
              <a:rPr lang="hr-HR" sz="2000" b="0" dirty="0"/>
              <a:t>ili </a:t>
            </a:r>
            <a:r>
              <a:rPr lang="hr-HR" sz="2000" b="0" dirty="0" smtClean="0"/>
              <a:t>skupine </a:t>
            </a:r>
            <a:r>
              <a:rPr lang="hr-HR" sz="2000" b="0" dirty="0"/>
              <a:t>(zadruge, </a:t>
            </a:r>
            <a:r>
              <a:rPr lang="hr-HR" sz="2000" b="0" dirty="0" smtClean="0"/>
              <a:t>udruge).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hr-HR" sz="2000" b="0" dirty="0" smtClean="0"/>
              <a:t>Potpora </a:t>
            </a:r>
            <a:r>
              <a:rPr lang="hr-HR" sz="2000" b="0" dirty="0"/>
              <a:t>se može dodijeliti i javnim tijelima kada je utvrđena poveznica između ulaganja tih tijela i potencijala poljoprivredne proizvodnje.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hr-HR" dirty="0"/>
              <a:t>Prihvatljiva ulaganja </a:t>
            </a:r>
            <a:endParaRPr lang="hr-HR" dirty="0" smtClean="0"/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000" b="0" dirty="0" smtClean="0"/>
              <a:t>ulaganja </a:t>
            </a:r>
            <a:r>
              <a:rPr lang="hr-HR" sz="2000" b="0" dirty="0"/>
              <a:t>u sanaciju poljoprivrednog zemljišta i proizvodnog potencijala oštećenog elementarnom prirodnom nepogodom ili iznenadne pojave bolesti biljaka i životinja  </a:t>
            </a:r>
          </a:p>
          <a:p>
            <a:pPr marL="0" indent="0">
              <a:buNone/>
            </a:pPr>
            <a:endParaRPr lang="hr-HR" sz="2000" b="0" dirty="0"/>
          </a:p>
        </p:txBody>
      </p:sp>
      <p:sp>
        <p:nvSpPr>
          <p:cNvPr id="4" name="Rectangle 3"/>
          <p:cNvSpPr/>
          <p:nvPr/>
        </p:nvSpPr>
        <p:spPr bwMode="auto">
          <a:xfrm>
            <a:off x="0" y="908720"/>
            <a:ext cx="755576" cy="5328592"/>
          </a:xfrm>
          <a:prstGeom prst="rect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41325" indent="-441325">
              <a:buNone/>
            </a:pPr>
            <a:r>
              <a:rPr lang="hr-HR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III. OSIGURANJE OD ŠTETA </a:t>
            </a:r>
          </a:p>
        </p:txBody>
      </p:sp>
    </p:spTree>
    <p:extLst>
      <p:ext uri="{BB962C8B-B14F-4D97-AF65-F5344CB8AC3E}">
        <p14:creationId xmlns:p14="http://schemas.microsoft.com/office/powerpoint/2010/main" val="2080203549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116" y="188640"/>
            <a:ext cx="8417472" cy="1656184"/>
          </a:xfrm>
        </p:spPr>
        <p:txBody>
          <a:bodyPr>
            <a:normAutofit/>
          </a:bodyPr>
          <a:lstStyle/>
          <a:p>
            <a:r>
              <a:rPr lang="pl-PL" sz="3200" cap="small" dirty="0"/>
              <a:t>MJERA: Obnova poljoprivrednog potencijala uslijed elementarnih prirodnih nepogoda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hr-HR" dirty="0"/>
              <a:t>Visina i intenzitet potpore</a:t>
            </a: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hr-HR" sz="2000" b="0" dirty="0" smtClean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hr-HR" sz="2000" b="0" dirty="0" smtClean="0"/>
              <a:t>100</a:t>
            </a:r>
            <a:r>
              <a:rPr lang="hr-HR" sz="2000" b="0" dirty="0"/>
              <a:t>% </a:t>
            </a:r>
            <a:r>
              <a:rPr lang="en-US" sz="2000" b="0" dirty="0" err="1"/>
              <a:t>za</a:t>
            </a:r>
            <a:r>
              <a:rPr lang="en-US" sz="2000" b="0" dirty="0"/>
              <a:t> </a:t>
            </a:r>
            <a:r>
              <a:rPr lang="en-US" sz="2000" b="0" dirty="0" err="1"/>
              <a:t>ulaganja</a:t>
            </a:r>
            <a:r>
              <a:rPr lang="en-US" sz="2000" b="0" dirty="0"/>
              <a:t> u </a:t>
            </a:r>
            <a:r>
              <a:rPr lang="en-US" sz="2000" b="0" dirty="0" err="1"/>
              <a:t>sanaciju</a:t>
            </a:r>
            <a:r>
              <a:rPr lang="en-US" sz="2000" b="0" dirty="0"/>
              <a:t> </a:t>
            </a:r>
            <a:r>
              <a:rPr lang="en-US" sz="2000" b="0" dirty="0" err="1"/>
              <a:t>poljoprivrednog</a:t>
            </a:r>
            <a:r>
              <a:rPr lang="en-US" sz="2000" b="0" dirty="0"/>
              <a:t> </a:t>
            </a:r>
            <a:r>
              <a:rPr lang="en-US" sz="2000" b="0" dirty="0" err="1"/>
              <a:t>zemlji</a:t>
            </a:r>
            <a:r>
              <a:rPr lang="hr-HR" sz="2000" b="0" dirty="0"/>
              <a:t>š</a:t>
            </a:r>
            <a:r>
              <a:rPr lang="en-US" sz="2000" b="0" dirty="0"/>
              <a:t>ta </a:t>
            </a:r>
            <a:r>
              <a:rPr lang="en-US" sz="2000" b="0" dirty="0" err="1"/>
              <a:t>i</a:t>
            </a:r>
            <a:r>
              <a:rPr lang="en-US" sz="2000" b="0" dirty="0"/>
              <a:t> </a:t>
            </a:r>
            <a:r>
              <a:rPr lang="en-US" sz="2000" b="0" dirty="0" err="1"/>
              <a:t>proizvodnog</a:t>
            </a:r>
            <a:r>
              <a:rPr lang="en-US" sz="2000" b="0" dirty="0"/>
              <a:t> </a:t>
            </a:r>
            <a:r>
              <a:rPr lang="en-US" sz="2000" b="0" dirty="0" err="1"/>
              <a:t>potencijala</a:t>
            </a:r>
            <a:r>
              <a:rPr lang="en-US" sz="2000" b="0" dirty="0"/>
              <a:t> </a:t>
            </a:r>
            <a:r>
              <a:rPr lang="hr-HR" sz="2000" b="0" dirty="0"/>
              <a:t>oštećenog elementarnom prirodnom nepogodom ili iznenadnom pojavom bolesti biljaka i životinja 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hr-HR" dirty="0">
                <a:latin typeface="Times New Roman"/>
                <a:ea typeface="Times New Roman"/>
                <a:cs typeface="Times New Roman"/>
              </a:rPr>
              <a:t> </a:t>
            </a:r>
            <a:endParaRPr lang="hr-HR" sz="2400" dirty="0">
              <a:latin typeface="Calibri"/>
              <a:ea typeface="Calibri"/>
              <a:cs typeface="Times New Roman"/>
            </a:endParaRPr>
          </a:p>
          <a:p>
            <a:endParaRPr lang="hr-HR" dirty="0"/>
          </a:p>
        </p:txBody>
      </p:sp>
      <p:sp>
        <p:nvSpPr>
          <p:cNvPr id="4" name="Rectangle 3"/>
          <p:cNvSpPr/>
          <p:nvPr/>
        </p:nvSpPr>
        <p:spPr bwMode="auto">
          <a:xfrm>
            <a:off x="0" y="908720"/>
            <a:ext cx="755576" cy="5328592"/>
          </a:xfrm>
          <a:prstGeom prst="rect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41325" indent="-441325">
              <a:buNone/>
            </a:pPr>
            <a:r>
              <a:rPr lang="hr-HR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III. OSIGURANJE OD ŠTETA </a:t>
            </a:r>
          </a:p>
        </p:txBody>
      </p:sp>
    </p:spTree>
    <p:extLst>
      <p:ext uri="{BB962C8B-B14F-4D97-AF65-F5344CB8AC3E}">
        <p14:creationId xmlns:p14="http://schemas.microsoft.com/office/powerpoint/2010/main" val="297186758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627846"/>
            </a:gs>
            <a:gs pos="35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1560" y="188640"/>
            <a:ext cx="8417472" cy="958527"/>
          </a:xfrm>
        </p:spPr>
        <p:txBody>
          <a:bodyPr/>
          <a:lstStyle/>
          <a:p>
            <a:r>
              <a:rPr lang="hr-HR" dirty="0" smtClean="0"/>
              <a:t>Mjere za voćarski sektor (1)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472608"/>
          </a:xfrm>
        </p:spPr>
        <p:txBody>
          <a:bodyPr>
            <a:normAutofit lnSpcReduction="10000"/>
          </a:bodyPr>
          <a:lstStyle/>
          <a:p>
            <a:pPr marL="571500" indent="-571500">
              <a:buAutoNum type="romanUcPeriod"/>
            </a:pPr>
            <a:r>
              <a:rPr lang="hr-HR" sz="2600" b="1" dirty="0" smtClean="0">
                <a:latin typeface="Arial" pitchFamily="34" charset="0"/>
                <a:cs typeface="Arial" pitchFamily="34" charset="0"/>
              </a:rPr>
              <a:t>Investicije</a:t>
            </a:r>
          </a:p>
          <a:p>
            <a:pPr marL="571500" indent="-571500">
              <a:buAutoNum type="romanUcPeriod"/>
            </a:pPr>
            <a:r>
              <a:rPr lang="hr-HR" sz="2600" b="1" dirty="0" smtClean="0">
                <a:latin typeface="Arial" pitchFamily="34" charset="0"/>
                <a:cs typeface="Arial" pitchFamily="34" charset="0"/>
              </a:rPr>
              <a:t>Udruživanje i kvaliteta</a:t>
            </a:r>
          </a:p>
          <a:p>
            <a:pPr marL="0" indent="0">
              <a:buNone/>
            </a:pPr>
            <a:r>
              <a:rPr lang="hr-HR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vi-VN" sz="2400" dirty="0">
                <a:latin typeface="Arial" pitchFamily="34" charset="0"/>
                <a:cs typeface="Arial" pitchFamily="34" charset="0"/>
              </a:rPr>
              <a:t>Osnivanje proizvođačkih grupa</a:t>
            </a:r>
            <a:endParaRPr lang="hr-HR" sz="2400" dirty="0">
              <a:latin typeface="Arial" pitchFamily="34" charset="0"/>
              <a:cs typeface="Arial" pitchFamily="34" charset="0"/>
            </a:endParaRPr>
          </a:p>
          <a:p>
            <a:pPr marL="441325" indent="96838">
              <a:buNone/>
            </a:pPr>
            <a:r>
              <a:rPr lang="hr-HR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2. Sudjelovanje u proizvodnji poljoprivrednih i prehrambenih proizvoda s oznakom kvalitete</a:t>
            </a:r>
          </a:p>
          <a:p>
            <a:pPr marL="441325" indent="538163">
              <a:buNone/>
            </a:pPr>
            <a:r>
              <a:rPr lang="hr-HR" sz="2400" dirty="0" smtClean="0">
                <a:latin typeface="Arial" pitchFamily="34" charset="0"/>
                <a:cs typeface="Arial" pitchFamily="34" charset="0"/>
              </a:rPr>
              <a:t>3. Jačanje suradnje u poljoprivredi, prehrambenom lancu i šumarstvu</a:t>
            </a:r>
          </a:p>
          <a:p>
            <a:pPr marL="441325" indent="-441325">
              <a:buNone/>
            </a:pPr>
            <a:r>
              <a:rPr lang="hr-HR" sz="2600" b="1" dirty="0" smtClean="0">
                <a:latin typeface="Arial" pitchFamily="34" charset="0"/>
                <a:cs typeface="Arial" pitchFamily="34" charset="0"/>
              </a:rPr>
              <a:t>III. Osiguranje od šteta u proizvodnji</a:t>
            </a:r>
          </a:p>
          <a:p>
            <a:pPr marL="898525" indent="-457200">
              <a:buAutoNum type="arabicPeriod"/>
            </a:pPr>
            <a:r>
              <a:rPr lang="hr-HR" sz="2400" dirty="0" smtClean="0">
                <a:latin typeface="Arial" pitchFamily="34" charset="0"/>
                <a:cs typeface="Arial" pitchFamily="34" charset="0"/>
              </a:rPr>
              <a:t>Osiguranje usjeva, životinja i biljaka</a:t>
            </a:r>
          </a:p>
          <a:p>
            <a:pPr marL="898525" indent="-457200">
              <a:buAutoNum type="arabicPeriod"/>
            </a:pPr>
            <a:r>
              <a:rPr lang="hr-HR" sz="2400" dirty="0" smtClean="0">
                <a:latin typeface="Arial" pitchFamily="34" charset="0"/>
                <a:cs typeface="Arial" pitchFamily="34" charset="0"/>
              </a:rPr>
              <a:t>Obnova poljoprivrednog potencijala uslijed elementarnih prirodnih nepogoda</a:t>
            </a:r>
          </a:p>
          <a:p>
            <a:pPr marL="898525" indent="-457200">
              <a:buAutoNum type="arabicPeriod"/>
            </a:pPr>
            <a:r>
              <a:rPr lang="vi-VN" sz="2400" dirty="0" smtClean="0">
                <a:latin typeface="Arial" pitchFamily="34" charset="0"/>
                <a:cs typeface="Arial" pitchFamily="34" charset="0"/>
              </a:rPr>
              <a:t>Zajednički fondovi za posljedice nepovoljnih klimatskih uvjeta, životinjskih i biljnih bolesti, zagađenja pesticidima i okolišnih incidenata</a:t>
            </a:r>
            <a:endParaRPr lang="hr-H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911479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MJERA: </a:t>
            </a:r>
            <a:r>
              <a:rPr lang="hr-HR" sz="3200" cap="small" dirty="0"/>
              <a:t>Osiguranje usjeva, životinja i biljaka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00809"/>
            <a:ext cx="8007350" cy="4896544"/>
          </a:xfrm>
        </p:spPr>
        <p:txBody>
          <a:bodyPr/>
          <a:lstStyle/>
          <a:p>
            <a:pPr marL="0" lvl="0" indent="0">
              <a:buClr>
                <a:srgbClr val="FFFFB7">
                  <a:lumMod val="10000"/>
                </a:srgbClr>
              </a:buClr>
              <a:buNone/>
              <a:defRPr/>
            </a:pPr>
            <a:r>
              <a:rPr lang="hr-HR" dirty="0"/>
              <a:t>Korisnici:</a:t>
            </a:r>
            <a:endParaRPr lang="hr-HR" b="0" dirty="0"/>
          </a:p>
          <a:p>
            <a:pPr lvl="0">
              <a:buClr>
                <a:srgbClr val="FFFFB7">
                  <a:lumMod val="10000"/>
                </a:srgbClr>
              </a:buClr>
              <a:defRPr/>
            </a:pPr>
            <a:r>
              <a:rPr lang="hr-HR" sz="2400" b="0" dirty="0"/>
              <a:t>Poljoprivredna gospodarstva, pravne i fizičke osobe, koje su u svojstvu osiguranika za svoju proizvodnju osigurane policom osiguranja od šteta</a:t>
            </a:r>
          </a:p>
          <a:p>
            <a:pPr marL="0" lvl="0" indent="0" algn="just">
              <a:buClr>
                <a:srgbClr val="FFFFB7">
                  <a:lumMod val="10000"/>
                </a:srgbClr>
              </a:buClr>
              <a:buNone/>
              <a:defRPr/>
            </a:pPr>
            <a:endParaRPr lang="hr-HR" dirty="0" smtClean="0"/>
          </a:p>
          <a:p>
            <a:pPr marL="0" lvl="0" indent="0" algn="just">
              <a:buClr>
                <a:srgbClr val="FFFFB7">
                  <a:lumMod val="10000"/>
                </a:srgbClr>
              </a:buClr>
              <a:buNone/>
              <a:defRPr/>
            </a:pPr>
            <a:r>
              <a:rPr lang="hr-HR" dirty="0" smtClean="0"/>
              <a:t>Prihvatljiva </a:t>
            </a:r>
            <a:r>
              <a:rPr lang="hr-HR" dirty="0"/>
              <a:t>ulaganja:</a:t>
            </a:r>
          </a:p>
          <a:p>
            <a:pPr lvl="0" algn="just">
              <a:buClr>
                <a:srgbClr val="FFFFB7">
                  <a:lumMod val="10000"/>
                </a:srgbClr>
              </a:buClr>
              <a:defRPr/>
            </a:pPr>
            <a:r>
              <a:rPr lang="hr-HR" sz="2400" b="0" dirty="0"/>
              <a:t>Trošak plaćanja police osiguranja.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Visina potpore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hr-HR" sz="2400" b="0" dirty="0"/>
              <a:t>do 65% od vrijednosti godišnje police osiguranja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Rectangle 3"/>
          <p:cNvSpPr/>
          <p:nvPr/>
        </p:nvSpPr>
        <p:spPr bwMode="auto">
          <a:xfrm>
            <a:off x="0" y="908720"/>
            <a:ext cx="755576" cy="5328592"/>
          </a:xfrm>
          <a:prstGeom prst="rect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41325" indent="-441325">
              <a:buNone/>
            </a:pPr>
            <a:r>
              <a:rPr lang="hr-HR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III. OSIGURANJE OD ŠTETA </a:t>
            </a:r>
          </a:p>
        </p:txBody>
      </p:sp>
    </p:spTree>
    <p:extLst>
      <p:ext uri="{BB962C8B-B14F-4D97-AF65-F5344CB8AC3E}">
        <p14:creationId xmlns:p14="http://schemas.microsoft.com/office/powerpoint/2010/main" val="3835736651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MJERA: </a:t>
            </a:r>
            <a:r>
              <a:rPr lang="pl-PL" sz="3600" cap="small" dirty="0"/>
              <a:t>Zajednički fondovi za posljedice nepovoljnih klimatskih uvjeta, životinjskih i biljnih bolesti, zagađenja pesticidima i okolišnih incidenata</a:t>
            </a:r>
            <a:endParaRPr lang="hr-HR" sz="3600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204864"/>
            <a:ext cx="8007350" cy="4179887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Korisnici: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pl-PL" sz="2400" b="0" dirty="0"/>
              <a:t>poljoprivredna gospodarstva, vlasnici šuma, šumoposjednici, lovovovlaštenici i njihove udruge, te pravne i fizičke osobe koji su prema unaprijed utvrđenom postupku prijavili štetu u poljoprivrednoj proizvodnji i šumama na svom gospodarstvu državnom  nadležnom  tijelu koje obavlja očevid na temelju iste</a:t>
            </a:r>
            <a:r>
              <a:rPr lang="pl-PL" sz="2400" b="0" dirty="0" smtClean="0"/>
              <a:t>.</a:t>
            </a:r>
          </a:p>
          <a:p>
            <a:pPr marL="0" lvl="0" indent="0">
              <a:buNone/>
              <a:defRPr/>
            </a:pPr>
            <a:r>
              <a:rPr lang="hr-HR" dirty="0"/>
              <a:t>Potpora se isplaćuje: </a:t>
            </a:r>
            <a:endParaRPr lang="hr-HR" dirty="0" smtClean="0"/>
          </a:p>
          <a:p>
            <a:pPr>
              <a:defRPr/>
            </a:pPr>
            <a:r>
              <a:rPr lang="hr-HR" sz="2400" b="0" dirty="0" smtClean="0"/>
              <a:t>ukoliko </a:t>
            </a:r>
            <a:r>
              <a:rPr lang="hr-HR" sz="2400" b="0" dirty="0"/>
              <a:t>je godišnji pad prihoda veći od 30% u odnosu na prosjek prihoda prethodne 3 godine. 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hr-HR" sz="2400" b="0" dirty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Rectangle 3"/>
          <p:cNvSpPr/>
          <p:nvPr/>
        </p:nvSpPr>
        <p:spPr bwMode="auto">
          <a:xfrm>
            <a:off x="0" y="908720"/>
            <a:ext cx="755576" cy="5328592"/>
          </a:xfrm>
          <a:prstGeom prst="rect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41325" indent="-441325">
              <a:buNone/>
            </a:pPr>
            <a:r>
              <a:rPr lang="hr-HR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III. OSIGURANJE OD ŠTETA </a:t>
            </a:r>
          </a:p>
        </p:txBody>
      </p:sp>
    </p:spTree>
    <p:extLst>
      <p:ext uri="{BB962C8B-B14F-4D97-AF65-F5344CB8AC3E}">
        <p14:creationId xmlns:p14="http://schemas.microsoft.com/office/powerpoint/2010/main" val="2389895370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6528" y="188640"/>
            <a:ext cx="8417472" cy="1174551"/>
          </a:xfrm>
        </p:spPr>
        <p:txBody>
          <a:bodyPr/>
          <a:lstStyle/>
          <a:p>
            <a:r>
              <a:rPr lang="hr-HR" dirty="0"/>
              <a:t>MJERA: </a:t>
            </a:r>
            <a:r>
              <a:rPr lang="pl-PL" dirty="0"/>
              <a:t>Agro-okoliš i klima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4 paketa mjera:</a:t>
            </a:r>
          </a:p>
          <a:p>
            <a:pPr marL="365125" indent="-365125">
              <a:buAutoNum type="romanUcPeriod"/>
            </a:pPr>
            <a:r>
              <a:rPr lang="hr-HR" dirty="0" smtClean="0"/>
              <a:t>Paket: </a:t>
            </a:r>
            <a:r>
              <a:rPr lang="hr-HR" b="0" dirty="0">
                <a:latin typeface="Calibri"/>
                <a:ea typeface="Calibri"/>
                <a:cs typeface="Times New Roman"/>
              </a:rPr>
              <a:t>Poboljšanje </a:t>
            </a:r>
            <a:r>
              <a:rPr lang="hr-HR" b="0" dirty="0" smtClean="0">
                <a:latin typeface="Calibri"/>
                <a:ea typeface="Calibri"/>
                <a:cs typeface="Times New Roman"/>
              </a:rPr>
              <a:t>plodnosti </a:t>
            </a:r>
            <a:r>
              <a:rPr lang="hr-HR" b="0" dirty="0">
                <a:latin typeface="Calibri"/>
                <a:ea typeface="Calibri"/>
                <a:cs typeface="Times New Roman"/>
              </a:rPr>
              <a:t>tla i zaštita od </a:t>
            </a:r>
            <a:r>
              <a:rPr lang="hr-HR" b="0" dirty="0" smtClean="0">
                <a:latin typeface="Calibri"/>
                <a:ea typeface="Calibri"/>
                <a:cs typeface="Times New Roman"/>
              </a:rPr>
              <a:t>erozije</a:t>
            </a:r>
          </a:p>
          <a:p>
            <a:pPr marL="365125" indent="-365125">
              <a:buAutoNum type="romanUcPeriod"/>
            </a:pPr>
            <a:r>
              <a:rPr lang="hr-HR" dirty="0" smtClean="0">
                <a:latin typeface="Calibri"/>
                <a:ea typeface="Calibri"/>
                <a:cs typeface="Times New Roman"/>
              </a:rPr>
              <a:t>Paket:  </a:t>
            </a:r>
            <a:r>
              <a:rPr lang="hr-HR" b="0" dirty="0">
                <a:latin typeface="Calibri"/>
                <a:ea typeface="Calibri"/>
                <a:cs typeface="Times New Roman"/>
              </a:rPr>
              <a:t>Zaštita genetskih </a:t>
            </a:r>
            <a:r>
              <a:rPr lang="hr-HR" b="0" dirty="0" smtClean="0">
                <a:latin typeface="Calibri"/>
                <a:ea typeface="Calibri"/>
                <a:cs typeface="Times New Roman"/>
              </a:rPr>
              <a:t>resursa</a:t>
            </a:r>
          </a:p>
          <a:p>
            <a:pPr marL="365125" indent="-365125">
              <a:buAutoNum type="romanUcPeriod"/>
            </a:pPr>
            <a:r>
              <a:rPr lang="hr-HR" dirty="0">
                <a:latin typeface="Calibri"/>
                <a:ea typeface="Calibri"/>
                <a:cs typeface="Times New Roman"/>
              </a:rPr>
              <a:t> Paket: </a:t>
            </a:r>
            <a:r>
              <a:rPr lang="hr-HR" b="0" dirty="0">
                <a:latin typeface="Times New Roman"/>
                <a:ea typeface="Times New Roman"/>
              </a:rPr>
              <a:t>Očuvanje bioraznolikosti </a:t>
            </a:r>
            <a:endParaRPr lang="hr-HR" b="0" dirty="0" smtClean="0">
              <a:latin typeface="Times New Roman"/>
              <a:ea typeface="Times New Roman"/>
            </a:endParaRPr>
          </a:p>
          <a:p>
            <a:pPr marL="365125" indent="-365125">
              <a:buAutoNum type="romanUcPeriod"/>
            </a:pPr>
            <a:r>
              <a:rPr lang="hr-HR" dirty="0">
                <a:latin typeface="Calibri"/>
                <a:ea typeface="Calibri"/>
                <a:cs typeface="Times New Roman"/>
              </a:rPr>
              <a:t> Paket: </a:t>
            </a:r>
            <a:r>
              <a:rPr lang="hr-HR" b="0" dirty="0">
                <a:latin typeface="Calibri"/>
                <a:ea typeface="Calibri"/>
                <a:cs typeface="Times New Roman"/>
              </a:rPr>
              <a:t>Zaštita podzemnih i nadzemnih voda od štetnog utjecaja poljoprivrede 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0" y="908720"/>
            <a:ext cx="755576" cy="5328592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hr-HR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IV. MJERE VEZANE UZ POVRŠINU</a:t>
            </a:r>
            <a:endParaRPr lang="hr-HR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643356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hr-HR" dirty="0" smtClean="0"/>
              <a:t>MJERA: </a:t>
            </a:r>
            <a:r>
              <a:rPr lang="pl-PL" dirty="0"/>
              <a:t>Agro-okoliš i klima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0769"/>
            <a:ext cx="8007350" cy="4755232"/>
          </a:xfrm>
        </p:spPr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FFFFB7">
                  <a:lumMod val="10000"/>
                </a:srgbClr>
              </a:buClr>
              <a:buNone/>
              <a:defRPr/>
            </a:pPr>
            <a:r>
              <a:rPr lang="hr-HR" sz="2400" dirty="0">
                <a:ea typeface="Calibri"/>
                <a:cs typeface="Times New Roman"/>
              </a:rPr>
              <a:t>PAKET </a:t>
            </a:r>
            <a:r>
              <a:rPr lang="hr-HR" sz="2400" dirty="0" smtClean="0">
                <a:ea typeface="Calibri"/>
                <a:cs typeface="Times New Roman"/>
              </a:rPr>
              <a:t>I.:  POBOLJŠANJE </a:t>
            </a:r>
            <a:r>
              <a:rPr lang="hr-HR" sz="2400" dirty="0">
                <a:ea typeface="Calibri"/>
                <a:cs typeface="Times New Roman"/>
              </a:rPr>
              <a:t>PLODNOSTI TLA I ZAŠTITA OD EROZIJE </a:t>
            </a:r>
            <a:endParaRPr lang="hr-HR" sz="2400" dirty="0" smtClean="0">
              <a:ea typeface="Calibri"/>
              <a:cs typeface="Times New Roman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FFFFB7">
                  <a:lumMod val="10000"/>
                </a:srgbClr>
              </a:buClr>
              <a:buNone/>
              <a:defRPr/>
            </a:pPr>
            <a:endParaRPr lang="hr-HR" sz="2400" dirty="0">
              <a:ea typeface="Calibri"/>
              <a:cs typeface="Times New Roman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FFFFB7">
                  <a:lumMod val="10000"/>
                </a:srgbClr>
              </a:buClr>
              <a:buNone/>
              <a:defRPr/>
            </a:pPr>
            <a:r>
              <a:rPr lang="hr-HR" sz="2000" dirty="0">
                <a:solidFill>
                  <a:schemeClr val="tx1">
                    <a:lumMod val="50000"/>
                  </a:schemeClr>
                </a:solidFill>
                <a:ea typeface="Calibri"/>
                <a:cs typeface="Times New Roman"/>
              </a:rPr>
              <a:t>Podmjera 1. Obrada tla i sjetva na terenu s nagibom za oranične jednogodišnje kulture</a:t>
            </a: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Clr>
                <a:srgbClr val="FFFFB7">
                  <a:lumMod val="10000"/>
                </a:srgbClr>
              </a:buClr>
              <a:buNone/>
              <a:defRPr/>
            </a:pPr>
            <a:r>
              <a:rPr lang="pl-PL" sz="2000" dirty="0" smtClean="0">
                <a:ea typeface="Calibri"/>
                <a:cs typeface="Times New Roman"/>
              </a:rPr>
              <a:t>Podmjera </a:t>
            </a:r>
            <a:r>
              <a:rPr lang="pl-PL" sz="2000" dirty="0">
                <a:ea typeface="Calibri"/>
                <a:cs typeface="Times New Roman"/>
              </a:rPr>
              <a:t>2. Zatravnjivanje trajnih nasada </a:t>
            </a:r>
          </a:p>
          <a:p>
            <a:pPr lvl="0" algn="just">
              <a:spcBef>
                <a:spcPts val="0"/>
              </a:spcBef>
              <a:spcAft>
                <a:spcPts val="0"/>
              </a:spcAft>
              <a:buClr>
                <a:srgbClr val="FFFFB7">
                  <a:lumMod val="10000"/>
                </a:srgbClr>
              </a:buClr>
              <a:defRPr/>
            </a:pPr>
            <a:r>
              <a:rPr lang="pl-PL" sz="2000" b="0" dirty="0">
                <a:ea typeface="Calibri"/>
                <a:cs typeface="Times New Roman"/>
              </a:rPr>
              <a:t>Prihvatljiva je svaka ARKOD parcela koja ima prosječni nagib 7-15% pod trajnim nasadom voćnjaka ili vinograda.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FFFFB7">
                  <a:lumMod val="10000"/>
                </a:srgbClr>
              </a:buClr>
              <a:buNone/>
              <a:defRPr/>
            </a:pPr>
            <a:r>
              <a:rPr lang="hr-HR" sz="2000" dirty="0">
                <a:ea typeface="Calibri"/>
                <a:cs typeface="Times New Roman"/>
              </a:rPr>
              <a:t>Podmjera 3. Uspostava i održavanje terasa 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rgbClr val="FFFFB7">
                  <a:lumMod val="10000"/>
                </a:srgbClr>
              </a:buClr>
              <a:defRPr/>
            </a:pPr>
            <a:r>
              <a:rPr lang="hr-HR" sz="2000" b="0" dirty="0">
                <a:ea typeface="Calibri"/>
                <a:cs typeface="Times New Roman"/>
              </a:rPr>
              <a:t>Prihvatljiva je svaka ARKOD parcela koja ima prosječni nagib jednak ili veći od 9% 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FFFFB7">
                  <a:lumMod val="10000"/>
                </a:srgbClr>
              </a:buClr>
              <a:buNone/>
              <a:defRPr/>
            </a:pPr>
            <a:r>
              <a:rPr lang="hr-HR" sz="2000" dirty="0">
                <a:ea typeface="Calibri"/>
                <a:cs typeface="Times New Roman"/>
              </a:rPr>
              <a:t>Podmjera 4. Uspostava vjetrozaštitnih pojaseva</a:t>
            </a:r>
          </a:p>
          <a:p>
            <a:pPr lvl="0" algn="just">
              <a:spcBef>
                <a:spcPts val="0"/>
              </a:spcBef>
              <a:spcAft>
                <a:spcPts val="0"/>
              </a:spcAft>
              <a:buClr>
                <a:srgbClr val="FFFFB7">
                  <a:lumMod val="10000"/>
                </a:srgbClr>
              </a:buClr>
              <a:defRPr/>
            </a:pPr>
            <a:r>
              <a:rPr lang="hr-HR" sz="2000" b="0" dirty="0">
                <a:ea typeface="Calibri"/>
                <a:cs typeface="Times New Roman"/>
              </a:rPr>
              <a:t>Prihvatljiva je svaka ARKOD parcela</a:t>
            </a:r>
          </a:p>
          <a:p>
            <a:endParaRPr lang="hr-HR" dirty="0"/>
          </a:p>
        </p:txBody>
      </p:sp>
      <p:sp>
        <p:nvSpPr>
          <p:cNvPr id="4" name="Rectangle 3"/>
          <p:cNvSpPr/>
          <p:nvPr/>
        </p:nvSpPr>
        <p:spPr bwMode="auto">
          <a:xfrm>
            <a:off x="0" y="908720"/>
            <a:ext cx="755576" cy="5328592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hr-HR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IV. MJERE VEZANE UZ POVRŠINU</a:t>
            </a:r>
            <a:endParaRPr lang="hr-HR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459127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MJERA: </a:t>
            </a:r>
            <a:r>
              <a:rPr lang="pl-PL" dirty="0"/>
              <a:t>Agro-okoliš i klima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84784"/>
            <a:ext cx="8007350" cy="4179887"/>
          </a:xfrm>
        </p:spPr>
        <p:txBody>
          <a:bodyPr/>
          <a:lstStyle/>
          <a:p>
            <a:pPr marL="0" lv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hr-HR" sz="2400" dirty="0" smtClean="0">
                <a:ea typeface="Calibri"/>
                <a:cs typeface="Times New Roman"/>
              </a:rPr>
              <a:t>PAKET II.:  ZAŠTITA GENETSKIH RESURSA</a:t>
            </a:r>
            <a:endParaRPr lang="hr-HR" b="1" i="1" dirty="0" smtClean="0"/>
          </a:p>
          <a:p>
            <a:pPr marL="266700" lvl="1" indent="-266700"/>
            <a:r>
              <a:rPr lang="hr-HR" b="1" i="1" dirty="0" smtClean="0">
                <a:solidFill>
                  <a:schemeClr val="tx1">
                    <a:lumMod val="50000"/>
                  </a:schemeClr>
                </a:solidFill>
              </a:rPr>
              <a:t>Podmjera 1.</a:t>
            </a:r>
            <a:r>
              <a:rPr lang="hr-HR" b="1" dirty="0" smtClean="0">
                <a:solidFill>
                  <a:schemeClr val="tx1">
                    <a:lumMod val="50000"/>
                  </a:schemeClr>
                </a:solidFill>
              </a:rPr>
              <a:t>: </a:t>
            </a:r>
            <a:r>
              <a:rPr lang="hr-HR" b="1" dirty="0" smtClean="0">
                <a:solidFill>
                  <a:schemeClr val="tx1">
                    <a:lumMod val="50000"/>
                  </a:schemeClr>
                </a:solidFill>
                <a:ea typeface="Calibri"/>
                <a:cs typeface="Times New Roman"/>
              </a:rPr>
              <a:t>Izvorne i zaštićene pasmine domaćih životinja</a:t>
            </a:r>
          </a:p>
          <a:p>
            <a:pPr marL="266700" lvl="1" indent="-266700"/>
            <a:r>
              <a:rPr lang="hr-HR" b="1" i="1" dirty="0" smtClean="0"/>
              <a:t>Podmjera 2.: </a:t>
            </a:r>
            <a:r>
              <a:rPr lang="hr-HR" b="1" dirty="0" smtClean="0"/>
              <a:t> Očuvanje izvornih i zaštićenih vrsta i kultivara poljoprivrednog bilja</a:t>
            </a:r>
            <a:endParaRPr lang="hr-HR" dirty="0"/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hr-HR" sz="2400" i="1" dirty="0" smtClean="0"/>
              <a:t>Prihvatljive </a:t>
            </a:r>
            <a:r>
              <a:rPr lang="hr-HR" sz="2400" i="1" dirty="0"/>
              <a:t>površine</a:t>
            </a:r>
          </a:p>
          <a:p>
            <a:pPr>
              <a:spcBef>
                <a:spcPts val="0"/>
              </a:spcBef>
            </a:pPr>
            <a:r>
              <a:rPr lang="hr-HR" b="0" dirty="0">
                <a:latin typeface="Times New Roman"/>
                <a:ea typeface="Times New Roman"/>
              </a:rPr>
              <a:t>Prihvatljiva je ARKOD parcela na kojoj se uzgajaju poljoprivredne vrste i kultivari  definirani  popisnom listom zaštićenih vrsta i kultivara nacionalnog programa očuvanja i održive uporabe </a:t>
            </a:r>
            <a:r>
              <a:rPr lang="hr-HR" b="0" dirty="0" smtClean="0">
                <a:latin typeface="Times New Roman"/>
                <a:ea typeface="Times New Roman"/>
              </a:rPr>
              <a:t>biljnih  </a:t>
            </a:r>
            <a:r>
              <a:rPr lang="hr-HR" b="0" dirty="0">
                <a:latin typeface="Times New Roman"/>
                <a:ea typeface="Times New Roman"/>
              </a:rPr>
              <a:t>genetskih izvora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0" y="908720"/>
            <a:ext cx="755576" cy="5328592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hr-HR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IV. MJERE VEZANE UZ POVRŠINU</a:t>
            </a:r>
            <a:endParaRPr lang="hr-HR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218922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824" y="-243408"/>
            <a:ext cx="8417472" cy="1174551"/>
          </a:xfrm>
        </p:spPr>
        <p:txBody>
          <a:bodyPr/>
          <a:lstStyle/>
          <a:p>
            <a:r>
              <a:rPr lang="hr-HR" dirty="0"/>
              <a:t>MJERA: </a:t>
            </a:r>
            <a:r>
              <a:rPr lang="pl-PL" dirty="0"/>
              <a:t>Agro-okoliš i klima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908720"/>
            <a:ext cx="8007350" cy="4179887"/>
          </a:xfrm>
        </p:spPr>
        <p:txBody>
          <a:bodyPr/>
          <a:lstStyle/>
          <a:p>
            <a:pPr marL="0" lvl="0" indent="0">
              <a:buNone/>
            </a:pPr>
            <a:r>
              <a:rPr lang="hr-HR" sz="3200" dirty="0"/>
              <a:t>Paket </a:t>
            </a:r>
            <a:r>
              <a:rPr lang="hr-HR" sz="3200" dirty="0" smtClean="0"/>
              <a:t>III.:  </a:t>
            </a:r>
            <a:r>
              <a:rPr lang="hr-HR" sz="3200" dirty="0"/>
              <a:t>Očuvanje bioraznolikosti </a:t>
            </a:r>
          </a:p>
          <a:p>
            <a:pPr marL="0" lvl="1" indent="0" algn="just">
              <a:lnSpc>
                <a:spcPct val="115000"/>
              </a:lnSpc>
              <a:spcAft>
                <a:spcPts val="0"/>
              </a:spcAft>
              <a:buNone/>
              <a:tabLst>
                <a:tab pos="-228600" algn="l"/>
              </a:tabLst>
            </a:pPr>
            <a:r>
              <a:rPr lang="hr-HR" b="1" i="1" dirty="0" smtClean="0"/>
              <a:t>Podmjera 1.: </a:t>
            </a:r>
            <a:r>
              <a:rPr lang="hr-HR" b="1" dirty="0" smtClean="0"/>
              <a:t>očuvanje travnjaka velike prirodne vrijednosti</a:t>
            </a:r>
          </a:p>
          <a:p>
            <a:pPr marL="0" lvl="1" indent="0" algn="just">
              <a:lnSpc>
                <a:spcPct val="115000"/>
              </a:lnSpc>
              <a:spcAft>
                <a:spcPts val="0"/>
              </a:spcAft>
              <a:buNone/>
              <a:tabLst>
                <a:tab pos="-228600" algn="l"/>
              </a:tabLst>
            </a:pPr>
            <a:r>
              <a:rPr lang="hr-HR" b="1" i="1" dirty="0" smtClean="0"/>
              <a:t>Podmjera 2.: pilot mjera za zaštitu kosca (</a:t>
            </a:r>
            <a:r>
              <a:rPr lang="hr-HR" b="1" i="1" dirty="0"/>
              <a:t>Crex crex) </a:t>
            </a:r>
          </a:p>
          <a:p>
            <a:pPr marL="0" lvl="1" indent="0" algn="just">
              <a:lnSpc>
                <a:spcPct val="115000"/>
              </a:lnSpc>
              <a:spcAft>
                <a:spcPts val="0"/>
              </a:spcAft>
              <a:buNone/>
              <a:tabLst>
                <a:tab pos="-228600" algn="l"/>
              </a:tabLst>
            </a:pPr>
            <a:r>
              <a:rPr lang="hr-HR" b="1" i="1" dirty="0" smtClean="0"/>
              <a:t>Podmjera 3.: pilot mjera za zaštitu leptira</a:t>
            </a:r>
            <a:endParaRPr lang="hr-HR" b="1" i="1" dirty="0"/>
          </a:p>
          <a:p>
            <a:pPr marL="0" lvl="1" indent="0" algn="just">
              <a:lnSpc>
                <a:spcPct val="115000"/>
              </a:lnSpc>
              <a:spcAft>
                <a:spcPts val="0"/>
              </a:spcAft>
              <a:buNone/>
              <a:tabLst>
                <a:tab pos="-228600" algn="l"/>
              </a:tabLst>
            </a:pPr>
            <a:r>
              <a:rPr lang="hr-HR" b="1" i="1" dirty="0" smtClean="0"/>
              <a:t>Podmjera 4.: uspostava poljskih  traka </a:t>
            </a:r>
            <a:endParaRPr lang="hr-HR" b="1" i="1" dirty="0"/>
          </a:p>
          <a:p>
            <a:pPr marL="0" lvl="1" indent="0" algn="just">
              <a:lnSpc>
                <a:spcPct val="115000"/>
              </a:lnSpc>
              <a:spcAft>
                <a:spcPts val="0"/>
              </a:spcAft>
              <a:buNone/>
              <a:tabLst>
                <a:tab pos="-228600" algn="l"/>
              </a:tabLst>
            </a:pPr>
            <a:r>
              <a:rPr lang="hr-HR" b="1" i="1" dirty="0" smtClean="0"/>
              <a:t>Podmjera 5.: održavanje travnjačkih voćnjaka</a:t>
            </a:r>
          </a:p>
          <a:p>
            <a:pPr marL="0" lvl="1" indent="0" algn="just">
              <a:lnSpc>
                <a:spcPct val="115000"/>
              </a:lnSpc>
              <a:spcAft>
                <a:spcPts val="0"/>
              </a:spcAft>
              <a:buNone/>
              <a:tabLst>
                <a:tab pos="-228600" algn="l"/>
              </a:tabLst>
            </a:pPr>
            <a:r>
              <a:rPr lang="hr-HR" b="1" i="1" dirty="0" smtClean="0"/>
              <a:t>Podmjera 6.: održavanje tradicionalnih maslinika</a:t>
            </a:r>
          </a:p>
          <a:p>
            <a:pPr marL="0" lvl="1" indent="0" algn="just">
              <a:lnSpc>
                <a:spcPct val="115000"/>
              </a:lnSpc>
              <a:spcAft>
                <a:spcPts val="0"/>
              </a:spcAft>
              <a:buNone/>
              <a:tabLst>
                <a:tab pos="-228600" algn="l"/>
              </a:tabLst>
            </a:pPr>
            <a:r>
              <a:rPr lang="hr-HR" b="1" i="1" dirty="0" smtClean="0"/>
              <a:t>Podmjera 7.: očuvanje obilježja krajobraza – suhozida i živica</a:t>
            </a:r>
          </a:p>
          <a:p>
            <a:pPr marL="0" lvl="1" indent="0" algn="just">
              <a:lnSpc>
                <a:spcPct val="115000"/>
              </a:lnSpc>
              <a:spcAft>
                <a:spcPts val="0"/>
              </a:spcAft>
              <a:buNone/>
              <a:tabLst>
                <a:tab pos="-228600" algn="l"/>
              </a:tabLst>
            </a:pPr>
            <a:r>
              <a:rPr lang="hr-HR" b="1" i="1" dirty="0" smtClean="0">
                <a:solidFill>
                  <a:schemeClr val="tx1">
                    <a:lumMod val="50000"/>
                  </a:schemeClr>
                </a:solidFill>
              </a:rPr>
              <a:t>Podmjera 8.: šaranski ribnjaci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Rectangle 3"/>
          <p:cNvSpPr/>
          <p:nvPr/>
        </p:nvSpPr>
        <p:spPr bwMode="auto">
          <a:xfrm>
            <a:off x="0" y="908720"/>
            <a:ext cx="755576" cy="5328592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hr-HR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IV. MJERE VEZANE UZ POVRŠINU</a:t>
            </a:r>
            <a:endParaRPr lang="hr-HR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731342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6528" y="0"/>
            <a:ext cx="8417472" cy="1174551"/>
          </a:xfrm>
        </p:spPr>
        <p:txBody>
          <a:bodyPr/>
          <a:lstStyle/>
          <a:p>
            <a:r>
              <a:rPr lang="hr-HR" dirty="0"/>
              <a:t>MJERA: </a:t>
            </a:r>
            <a:r>
              <a:rPr lang="pl-PL" dirty="0"/>
              <a:t>Agro-okoliš i klima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sz="3200" dirty="0"/>
              <a:t>Paket IV.:  Zaštita podzemnih i nadzemnih voda od štetnog utjecaja poljoprivrede </a:t>
            </a:r>
          </a:p>
          <a:p>
            <a:pPr marL="0" lvl="0" indent="0">
              <a:buNone/>
            </a:pPr>
            <a:endParaRPr lang="hr-HR" b="1" i="1" dirty="0" smtClean="0"/>
          </a:p>
          <a:p>
            <a:pPr marL="0" lvl="1" indent="0" algn="just">
              <a:lnSpc>
                <a:spcPct val="115000"/>
              </a:lnSpc>
              <a:spcAft>
                <a:spcPts val="0"/>
              </a:spcAft>
              <a:buNone/>
              <a:tabLst>
                <a:tab pos="-228600" algn="l"/>
              </a:tabLst>
            </a:pPr>
            <a:r>
              <a:rPr lang="hr-HR" b="1" i="1" dirty="0"/>
              <a:t>Podmjera 1.: reducirana gnojidba</a:t>
            </a:r>
          </a:p>
          <a:p>
            <a:pPr marL="0" lvl="1" indent="0" algn="just">
              <a:lnSpc>
                <a:spcPct val="115000"/>
              </a:lnSpc>
              <a:spcAft>
                <a:spcPts val="0"/>
              </a:spcAft>
              <a:buNone/>
              <a:tabLst>
                <a:tab pos="-228600" algn="l"/>
              </a:tabLst>
            </a:pPr>
            <a:r>
              <a:rPr lang="hr-HR" b="1" i="1" dirty="0"/>
              <a:t>Podmjera 2.: sjetva zimskog pokrovnog usjeva </a:t>
            </a:r>
            <a:endParaRPr lang="hr-HR" b="1" i="1" dirty="0" smtClean="0"/>
          </a:p>
          <a:p>
            <a:pPr marL="0" lvl="1" indent="0" algn="just">
              <a:lnSpc>
                <a:spcPct val="115000"/>
              </a:lnSpc>
              <a:spcAft>
                <a:spcPts val="0"/>
              </a:spcAft>
              <a:buNone/>
              <a:tabLst>
                <a:tab pos="-228600" algn="l"/>
              </a:tabLst>
            </a:pPr>
            <a:r>
              <a:rPr lang="hr-HR" b="1" i="1" dirty="0"/>
              <a:t>	</a:t>
            </a:r>
            <a:r>
              <a:rPr lang="hr-HR" b="1" i="1" dirty="0" smtClean="0"/>
              <a:t>		(</a:t>
            </a:r>
            <a:r>
              <a:rPr lang="hr-HR" b="1" i="1" dirty="0"/>
              <a:t>catch crop)</a:t>
            </a:r>
          </a:p>
          <a:p>
            <a:endParaRPr lang="hr-HR" dirty="0"/>
          </a:p>
        </p:txBody>
      </p:sp>
      <p:sp>
        <p:nvSpPr>
          <p:cNvPr id="4" name="Rectangle 3"/>
          <p:cNvSpPr/>
          <p:nvPr/>
        </p:nvSpPr>
        <p:spPr bwMode="auto">
          <a:xfrm>
            <a:off x="0" y="908720"/>
            <a:ext cx="755576" cy="5328592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hr-HR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IV. MJERE VEZANE UZ POVRŠINU</a:t>
            </a:r>
            <a:endParaRPr lang="hr-HR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830046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hr-HR" dirty="0" smtClean="0">
                <a:effectLst/>
                <a:latin typeface="Calibri"/>
                <a:ea typeface="Calibri"/>
                <a:cs typeface="Times New Roman"/>
              </a:rPr>
              <a:t>MJERA: Integrirana proizvodnja bilja </a:t>
            </a:r>
            <a:r>
              <a:rPr lang="hr-HR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hr-HR" dirty="0">
                <a:effectLst/>
                <a:latin typeface="Calibri"/>
                <a:ea typeface="Calibri"/>
                <a:cs typeface="Times New Roman"/>
              </a:rPr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8007350" cy="4179887"/>
          </a:xfrm>
        </p:spPr>
        <p:txBody>
          <a:bodyPr/>
          <a:lstStyle/>
          <a:p>
            <a:pPr marL="0" lvl="0" indent="0">
              <a:buNone/>
            </a:pPr>
            <a:r>
              <a:rPr lang="hr-HR" dirty="0"/>
              <a:t>Korisnici </a:t>
            </a:r>
            <a:endParaRPr lang="hr-HR" dirty="0" smtClean="0"/>
          </a:p>
          <a:p>
            <a:r>
              <a:rPr lang="hr-HR" sz="2000" b="0" dirty="0" smtClean="0"/>
              <a:t>poljoprivredna </a:t>
            </a:r>
            <a:r>
              <a:rPr lang="hr-HR" sz="2000" b="0" dirty="0"/>
              <a:t>gospodarstva (OPG, obrti, zadruge, trgovačka društva) registrirani </a:t>
            </a:r>
            <a:r>
              <a:rPr lang="hr-HR" sz="2000" b="0" dirty="0" smtClean="0"/>
              <a:t>u Upisniku </a:t>
            </a:r>
            <a:r>
              <a:rPr lang="hr-HR" sz="2000" b="0" dirty="0"/>
              <a:t>proizvođača u integriranoj </a:t>
            </a:r>
            <a:r>
              <a:rPr lang="hr-HR" sz="2000" b="0" dirty="0" smtClean="0"/>
              <a:t>proizvodnji</a:t>
            </a:r>
          </a:p>
          <a:p>
            <a:endParaRPr lang="hr-HR" sz="2000" b="0" dirty="0"/>
          </a:p>
          <a:p>
            <a:pPr marL="0" indent="0">
              <a:buNone/>
            </a:pPr>
            <a:r>
              <a:rPr lang="hr-HR" dirty="0"/>
              <a:t>Prihvatljive površine</a:t>
            </a:r>
          </a:p>
          <a:p>
            <a:r>
              <a:rPr lang="hr-HR" sz="2000" b="0" dirty="0"/>
              <a:t>ARKOD parcele registrirane u ARKOD sustavu, a koje su pod stručnim nadzorom od strane nadzornog tijela, minimalno 0,5 ha za oranice i 0,25 ha za proizvodnju povrća i višegodišnje nasade</a:t>
            </a:r>
          </a:p>
          <a:p>
            <a:pPr marL="0" indent="0">
              <a:buNone/>
            </a:pPr>
            <a:endParaRPr lang="hr-HR" sz="2000" b="0" dirty="0"/>
          </a:p>
          <a:p>
            <a:pPr marL="0" indent="0">
              <a:buNone/>
            </a:pPr>
            <a:r>
              <a:rPr lang="hr-HR" dirty="0"/>
              <a:t>Potpora</a:t>
            </a:r>
          </a:p>
          <a:p>
            <a:pPr lvl="0"/>
            <a:r>
              <a:rPr lang="hr-HR" sz="2000" b="0" dirty="0"/>
              <a:t>godišnja isplate po ha korištene poljoprivredne površine u integriranoj proizvodnji bilja</a:t>
            </a:r>
          </a:p>
          <a:p>
            <a:pPr marL="0" indent="0">
              <a:buNone/>
            </a:pPr>
            <a:endParaRPr lang="hr-HR" sz="2000" b="0" dirty="0"/>
          </a:p>
        </p:txBody>
      </p:sp>
      <p:sp>
        <p:nvSpPr>
          <p:cNvPr id="4" name="Rectangle 3"/>
          <p:cNvSpPr/>
          <p:nvPr/>
        </p:nvSpPr>
        <p:spPr bwMode="auto">
          <a:xfrm>
            <a:off x="0" y="908720"/>
            <a:ext cx="755576" cy="5328592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hr-HR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IV. MJERE VEZANE UZ POVRŠINU</a:t>
            </a:r>
            <a:endParaRPr lang="hr-HR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053039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6528" y="404664"/>
            <a:ext cx="8417472" cy="1174551"/>
          </a:xfrm>
        </p:spPr>
        <p:txBody>
          <a:bodyPr/>
          <a:lstStyle/>
          <a:p>
            <a:r>
              <a:rPr lang="hr-HR" dirty="0" smtClean="0"/>
              <a:t>MJERA: EKOLOŠKA PROIZVODNJA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556792"/>
            <a:ext cx="8007350" cy="4179887"/>
          </a:xfrm>
        </p:spPr>
        <p:txBody>
          <a:bodyPr/>
          <a:lstStyle/>
          <a:p>
            <a:pPr marL="0" lvl="0" indent="0" algn="just">
              <a:buClr>
                <a:srgbClr val="FFFFB7">
                  <a:lumMod val="10000"/>
                </a:srgbClr>
              </a:buClr>
              <a:buNone/>
              <a:defRPr/>
            </a:pPr>
            <a:r>
              <a:rPr lang="hr-HR" sz="2400" dirty="0"/>
              <a:t>Korisnici:</a:t>
            </a:r>
          </a:p>
          <a:p>
            <a:pPr lvl="0" algn="just">
              <a:buClr>
                <a:srgbClr val="FFFFB7">
                  <a:lumMod val="10000"/>
                </a:srgbClr>
              </a:buClr>
              <a:defRPr/>
            </a:pPr>
            <a:r>
              <a:rPr lang="hr-HR" sz="2000" b="0" dirty="0"/>
              <a:t>Poljoprivredna gospodarstva upisana u Upisnik subjekata u ekološkoj proizvodnji kojeg vodi Ministarstvo poljoprivrede </a:t>
            </a:r>
          </a:p>
          <a:p>
            <a:pPr marL="0" lvl="0" indent="0" algn="just">
              <a:buClr>
                <a:srgbClr val="FFFFB7">
                  <a:lumMod val="10000"/>
                </a:srgbClr>
              </a:buClr>
              <a:buNone/>
              <a:defRPr/>
            </a:pPr>
            <a:endParaRPr lang="hr-HR" sz="2400" dirty="0"/>
          </a:p>
          <a:p>
            <a:pPr marL="0" lvl="0" indent="0" algn="just">
              <a:buClr>
                <a:srgbClr val="FFFFB7">
                  <a:lumMod val="10000"/>
                </a:srgbClr>
              </a:buClr>
              <a:buNone/>
              <a:defRPr/>
            </a:pPr>
            <a:r>
              <a:rPr lang="hr-HR" sz="2400" dirty="0"/>
              <a:t>Prihvatljiva ulaganja:</a:t>
            </a:r>
          </a:p>
          <a:p>
            <a:pPr marL="0" lvl="0" indent="0" algn="just">
              <a:buClr>
                <a:srgbClr val="FFFFB7">
                  <a:lumMod val="10000"/>
                </a:srgbClr>
              </a:buClr>
              <a:buNone/>
              <a:defRPr/>
            </a:pPr>
            <a:r>
              <a:rPr lang="hr-HR" sz="2000" b="0" dirty="0"/>
              <a:t>Korištena poljoprivredna površina prihvatljiva za potporu obuhvaća registrirane ARKOD parcele pod službenom kontrolom ovlaštenog kontrolnog tijela za  ekološku proizvodnju u RH, a od minimalno 0,25 ha i to za:</a:t>
            </a:r>
          </a:p>
          <a:p>
            <a:pPr lvl="0" algn="just">
              <a:buClr>
                <a:srgbClr val="FFFFB7">
                  <a:lumMod val="10000"/>
                </a:srgbClr>
              </a:buClr>
              <a:defRPr/>
            </a:pPr>
            <a:r>
              <a:rPr lang="hr-HR" sz="2000" b="0" dirty="0"/>
              <a:t>Višegodišnji nasadi</a:t>
            </a:r>
          </a:p>
          <a:p>
            <a:pPr lvl="0" algn="just">
              <a:buClr>
                <a:srgbClr val="FFFFB7">
                  <a:lumMod val="10000"/>
                </a:srgbClr>
              </a:buClr>
              <a:defRPr/>
            </a:pPr>
            <a:r>
              <a:rPr lang="hr-HR" sz="2000" b="0" dirty="0"/>
              <a:t>Povrće</a:t>
            </a:r>
          </a:p>
          <a:p>
            <a:pPr lvl="0" algn="just">
              <a:buClr>
                <a:srgbClr val="FFFFB7">
                  <a:lumMod val="10000"/>
                </a:srgbClr>
              </a:buClr>
              <a:defRPr/>
            </a:pPr>
            <a:r>
              <a:rPr lang="hr-HR" sz="2000" b="0" dirty="0"/>
              <a:t>Oranice</a:t>
            </a:r>
          </a:p>
          <a:p>
            <a:pPr lvl="0" algn="just">
              <a:buClr>
                <a:srgbClr val="FFFFB7">
                  <a:lumMod val="10000"/>
                </a:srgbClr>
              </a:buClr>
              <a:defRPr/>
            </a:pPr>
            <a:r>
              <a:rPr lang="hr-HR" sz="2000" b="0" dirty="0"/>
              <a:t>Livade i pašnjaci</a:t>
            </a:r>
          </a:p>
          <a:p>
            <a:endParaRPr lang="hr-HR" dirty="0"/>
          </a:p>
        </p:txBody>
      </p:sp>
      <p:sp>
        <p:nvSpPr>
          <p:cNvPr id="4" name="Rectangle 3"/>
          <p:cNvSpPr/>
          <p:nvPr/>
        </p:nvSpPr>
        <p:spPr bwMode="auto">
          <a:xfrm>
            <a:off x="0" y="908720"/>
            <a:ext cx="755576" cy="5328592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hr-HR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IV. MJERE VEZANE UZ POVRŠINU</a:t>
            </a:r>
            <a:endParaRPr lang="hr-HR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289430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pl-PL" sz="3100" dirty="0"/>
              <a:t>MJERA: Očuvanje poljoprivrede na područjima s prirodnim i specifičnim ograničenjima u poljoprivredi</a:t>
            </a:r>
            <a:r>
              <a:rPr lang="hr-HR" sz="20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hr-HR" sz="2000" dirty="0">
                <a:effectLst/>
                <a:latin typeface="Calibri"/>
                <a:ea typeface="Calibri"/>
                <a:cs typeface="Times New Roman"/>
              </a:rPr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srgbClr val="FFFFB7">
                  <a:lumMod val="10000"/>
                </a:srgbClr>
              </a:buClr>
              <a:buNone/>
              <a:defRPr/>
            </a:pPr>
            <a:r>
              <a:rPr lang="hr-HR" dirty="0"/>
              <a:t>Mjera se sastoji od 3 podmjere:</a:t>
            </a:r>
          </a:p>
          <a:p>
            <a:pPr lvl="0" algn="just">
              <a:buClr>
                <a:srgbClr val="FFFFB7">
                  <a:lumMod val="10000"/>
                </a:srgbClr>
              </a:buClr>
              <a:defRPr/>
            </a:pPr>
            <a:r>
              <a:rPr lang="hr-HR" sz="2400" b="0" dirty="0"/>
              <a:t>Očuvanje poljoprivrede na gorsko planinskim područjima</a:t>
            </a:r>
          </a:p>
          <a:p>
            <a:pPr lvl="0" algn="just">
              <a:buClr>
                <a:srgbClr val="FFFFB7">
                  <a:lumMod val="10000"/>
                </a:srgbClr>
              </a:buClr>
              <a:defRPr/>
            </a:pPr>
            <a:r>
              <a:rPr lang="hr-HR" sz="2400" b="0" dirty="0"/>
              <a:t>Očuvanje poljoprivrede na područjima sa prirodnim ograničenjima u poljoprivredi</a:t>
            </a:r>
          </a:p>
          <a:p>
            <a:pPr lvl="0" algn="just">
              <a:buClr>
                <a:srgbClr val="FFFFB7">
                  <a:lumMod val="10000"/>
                </a:srgbClr>
              </a:buClr>
              <a:defRPr/>
            </a:pPr>
            <a:r>
              <a:rPr lang="hr-HR" sz="2400" b="0" dirty="0"/>
              <a:t>Očuvanje poljoprivrede na područjima sa specifičnim ograničenjima u poljoprivredi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Rectangle 3"/>
          <p:cNvSpPr/>
          <p:nvPr/>
        </p:nvSpPr>
        <p:spPr bwMode="auto">
          <a:xfrm>
            <a:off x="0" y="908720"/>
            <a:ext cx="755576" cy="5328592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hr-HR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IV. MJERE VEZANE UZ POVRŠINU</a:t>
            </a:r>
            <a:endParaRPr lang="hr-HR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59837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cap="small" dirty="0"/>
              <a:t>Mjere za voćarski sektor </a:t>
            </a:r>
            <a:r>
              <a:rPr lang="hr-HR" sz="3600" cap="small" dirty="0" smtClean="0"/>
              <a:t>(2)</a:t>
            </a:r>
            <a:endParaRPr lang="hr-HR" sz="3600" cap="small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539552" y="1916113"/>
            <a:ext cx="8305998" cy="4249191"/>
          </a:xfrm>
        </p:spPr>
        <p:txBody>
          <a:bodyPr/>
          <a:lstStyle/>
          <a:p>
            <a:pPr marL="0" indent="0">
              <a:buNone/>
            </a:pPr>
            <a:r>
              <a:rPr lang="hr-HR" sz="2400" dirty="0">
                <a:latin typeface="Arial" pitchFamily="34" charset="0"/>
                <a:cs typeface="Arial" pitchFamily="34" charset="0"/>
              </a:rPr>
              <a:t>IV. Mjere vezane uz površinu</a:t>
            </a:r>
          </a:p>
          <a:p>
            <a:pPr marL="457200" indent="-15875">
              <a:buNone/>
            </a:pPr>
            <a:r>
              <a:rPr lang="hr-HR" sz="2400" b="0" dirty="0" smtClean="0"/>
              <a:t>1. </a:t>
            </a:r>
            <a:r>
              <a:rPr lang="hr-HR" sz="2400" b="0" dirty="0" smtClean="0">
                <a:latin typeface="Arial" pitchFamily="34" charset="0"/>
                <a:cs typeface="Arial" pitchFamily="34" charset="0"/>
              </a:rPr>
              <a:t>Agro-okoliš </a:t>
            </a:r>
            <a:r>
              <a:rPr lang="hr-HR" sz="2400" b="0" dirty="0">
                <a:latin typeface="Arial" pitchFamily="34" charset="0"/>
                <a:cs typeface="Arial" pitchFamily="34" charset="0"/>
              </a:rPr>
              <a:t>i klima</a:t>
            </a:r>
          </a:p>
          <a:p>
            <a:pPr marL="457200" indent="-15875">
              <a:buNone/>
            </a:pPr>
            <a:r>
              <a:rPr lang="hr-HR" sz="2400" b="0" dirty="0" smtClean="0">
                <a:latin typeface="Arial" pitchFamily="34" charset="0"/>
                <a:cs typeface="Arial" pitchFamily="34" charset="0"/>
              </a:rPr>
              <a:t>2.</a:t>
            </a:r>
            <a:r>
              <a:rPr lang="hr-HR" sz="2400" b="0" dirty="0">
                <a:latin typeface="Arial" pitchFamily="34" charset="0"/>
                <a:cs typeface="Arial" pitchFamily="34" charset="0"/>
              </a:rPr>
              <a:t>	Ekološka poljoprivredna proizvodnja</a:t>
            </a:r>
          </a:p>
          <a:p>
            <a:pPr marL="457200" indent="-15875">
              <a:buAutoNum type="arabicPeriod" startAt="3"/>
            </a:pPr>
            <a:r>
              <a:rPr lang="hr-HR" sz="2400" b="0" dirty="0" smtClean="0">
                <a:latin typeface="Arial" pitchFamily="34" charset="0"/>
                <a:cs typeface="Arial" pitchFamily="34" charset="0"/>
              </a:rPr>
              <a:t>Očuvanje </a:t>
            </a:r>
            <a:r>
              <a:rPr lang="hr-HR" sz="2400" b="0" dirty="0">
                <a:latin typeface="Arial" pitchFamily="34" charset="0"/>
                <a:cs typeface="Arial" pitchFamily="34" charset="0"/>
              </a:rPr>
              <a:t>poljoprivrede na područjima s prirodnim i specifičnim ograničenjima u </a:t>
            </a:r>
            <a:r>
              <a:rPr lang="hr-HR" sz="2400" b="0" dirty="0" smtClean="0">
                <a:latin typeface="Arial" pitchFamily="34" charset="0"/>
                <a:cs typeface="Arial" pitchFamily="34" charset="0"/>
              </a:rPr>
              <a:t>poljoprivre</a:t>
            </a:r>
            <a:r>
              <a:rPr lang="hr-HR" sz="2400" b="0" dirty="0" smtClean="0"/>
              <a:t>di</a:t>
            </a:r>
          </a:p>
          <a:p>
            <a:pPr marL="0" indent="0">
              <a:buNone/>
            </a:pPr>
            <a:endParaRPr lang="hr-HR" sz="2400" b="0" dirty="0"/>
          </a:p>
          <a:p>
            <a:pPr marL="0" indent="0">
              <a:buNone/>
            </a:pPr>
            <a:r>
              <a:rPr lang="hr-HR" sz="2400" dirty="0">
                <a:latin typeface="Arial" pitchFamily="34" charset="0"/>
                <a:cs typeface="Arial" pitchFamily="34" charset="0"/>
              </a:rPr>
              <a:t>V. Edukacija</a:t>
            </a:r>
          </a:p>
          <a:p>
            <a:pPr lvl="0" indent="277813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sz="2400" b="0" dirty="0"/>
              <a:t>Prijenos znanja i </a:t>
            </a:r>
            <a:r>
              <a:rPr lang="pl-PL" sz="2400" b="0" dirty="0">
                <a:latin typeface="Arial" pitchFamily="34" charset="0"/>
                <a:cs typeface="Arial" pitchFamily="34" charset="0"/>
              </a:rPr>
              <a:t>informacija</a:t>
            </a:r>
            <a:endParaRPr lang="hr-HR" sz="2400" b="0" dirty="0">
              <a:latin typeface="Arial" pitchFamily="34" charset="0"/>
              <a:cs typeface="Arial" pitchFamily="34" charset="0"/>
            </a:endParaRPr>
          </a:p>
          <a:p>
            <a:pPr lvl="0" indent="277813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pl-PL" sz="2400" b="0" dirty="0"/>
              <a:t>Pružanje savjetodavnih usluga i obavljanje poslova na gospodarstvu </a:t>
            </a:r>
            <a:endParaRPr lang="hr-HR" sz="2400" b="0" dirty="0"/>
          </a:p>
          <a:p>
            <a:pPr marL="0" indent="0">
              <a:buNone/>
            </a:pP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23189493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12776"/>
            <a:ext cx="8151366" cy="4179887"/>
          </a:xfrm>
        </p:spPr>
        <p:txBody>
          <a:bodyPr/>
          <a:lstStyle/>
          <a:p>
            <a:pPr marL="0" lvl="0" indent="0">
              <a:buNone/>
            </a:pPr>
            <a:r>
              <a:rPr lang="hr-HR" dirty="0"/>
              <a:t>Zajednički kriteriji prihvatljivosti</a:t>
            </a:r>
            <a:endParaRPr lang="hr-HR" sz="2400" dirty="0"/>
          </a:p>
          <a:p>
            <a:pPr marL="365125" lvl="1" indent="-365125"/>
            <a:r>
              <a:rPr lang="hr-HR" dirty="0" smtClean="0"/>
              <a:t>minimalna </a:t>
            </a:r>
            <a:r>
              <a:rPr lang="hr-HR" dirty="0"/>
              <a:t>veličina farme prihvatljive za potporu je 0,5 ha</a:t>
            </a:r>
          </a:p>
          <a:p>
            <a:pPr marL="365125" lvl="1" indent="-365125"/>
            <a:r>
              <a:rPr lang="hr-HR" dirty="0"/>
              <a:t>prihvatljive su registrirane ARKOD parcele od minimalno 0,05 ha</a:t>
            </a:r>
          </a:p>
          <a:p>
            <a:pPr marL="365125" lvl="1" indent="-365125"/>
            <a:r>
              <a:rPr lang="hr-HR" dirty="0"/>
              <a:t>korisnik sklapa ugovor s APPRRR koji ga obavezuje na slijedeće: </a:t>
            </a:r>
          </a:p>
          <a:p>
            <a:pPr marL="449263" lvl="2" indent="449263">
              <a:buFont typeface="Wingdings" pitchFamily="2" charset="2"/>
              <a:buChar char="Ø"/>
            </a:pPr>
            <a:r>
              <a:rPr lang="hr-HR" sz="2400" dirty="0"/>
              <a:t>svake godine podnosi Zahtjev za isplatu </a:t>
            </a:r>
          </a:p>
          <a:p>
            <a:pPr marL="449263" lvl="2" indent="449263">
              <a:buFont typeface="Wingdings" pitchFamily="2" charset="2"/>
              <a:buChar char="Ø"/>
            </a:pPr>
            <a:r>
              <a:rPr lang="hr-HR" sz="2400" dirty="0"/>
              <a:t>obrađuje najmanje isti broj hektara (registriranih ARKOD parcela) tijekom najmanje 5 godina kako je početno navedeno u Ugovoru </a:t>
            </a:r>
          </a:p>
          <a:p>
            <a:pPr marL="449263" lvl="2" indent="449263">
              <a:buFont typeface="Wingdings" pitchFamily="2" charset="2"/>
              <a:buChar char="Ø"/>
            </a:pPr>
            <a:r>
              <a:rPr lang="hr-HR" sz="2400" dirty="0"/>
              <a:t>koristi navedene ARKOD parcele u sukladnosti sa standardima višestruke sukladnosti</a:t>
            </a:r>
          </a:p>
          <a:p>
            <a:pPr marL="365125" indent="-365125"/>
            <a:endParaRPr lang="hr-HR" sz="20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26528" y="404664"/>
            <a:ext cx="8417472" cy="1174551"/>
          </a:xfrm>
        </p:spPr>
        <p:txBody>
          <a:bodyPr>
            <a:normAutofit fontScale="90000"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pl-PL" sz="3100" dirty="0"/>
              <a:t>MJERA: Očuvanje poljoprivrede na područjima s prirodnim i specifičnim ograničenjima u poljoprivredi</a:t>
            </a:r>
            <a:r>
              <a:rPr lang="hr-HR" sz="20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hr-HR" sz="2000" dirty="0">
                <a:effectLst/>
                <a:latin typeface="Calibri"/>
                <a:ea typeface="Calibri"/>
                <a:cs typeface="Times New Roman"/>
              </a:rPr>
            </a:br>
            <a:endParaRPr lang="hr-HR" dirty="0"/>
          </a:p>
        </p:txBody>
      </p:sp>
      <p:sp>
        <p:nvSpPr>
          <p:cNvPr id="5" name="Rectangle 4"/>
          <p:cNvSpPr/>
          <p:nvPr/>
        </p:nvSpPr>
        <p:spPr bwMode="auto">
          <a:xfrm>
            <a:off x="0" y="908720"/>
            <a:ext cx="755576" cy="5328592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hr-HR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IV. MJERE VEZANE UZ POVRŠINU</a:t>
            </a:r>
            <a:endParaRPr lang="hr-HR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360708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6528" y="-243408"/>
            <a:ext cx="8417472" cy="1174551"/>
          </a:xfrm>
        </p:spPr>
        <p:txBody>
          <a:bodyPr/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hr-HR" dirty="0" smtClean="0"/>
              <a:t>MJERA: </a:t>
            </a:r>
            <a:r>
              <a:rPr lang="pl-PL" dirty="0"/>
              <a:t>Prijenos znanja i </a:t>
            </a:r>
            <a:r>
              <a:rPr lang="pl-PL" dirty="0" smtClean="0"/>
              <a:t>informacija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620688"/>
            <a:ext cx="7935342" cy="4179887"/>
          </a:xfrm>
        </p:spPr>
        <p:txBody>
          <a:bodyPr/>
          <a:lstStyle/>
          <a:p>
            <a:pPr marL="0" lvl="0" indent="0">
              <a:buClr>
                <a:srgbClr val="FFFFB7">
                  <a:lumMod val="10000"/>
                </a:srgbClr>
              </a:buClr>
              <a:buNone/>
              <a:defRPr/>
            </a:pPr>
            <a:r>
              <a:rPr lang="hr-HR" dirty="0"/>
              <a:t>Podmjera 1. Pružanje usluga stručnog osposobljavanja</a:t>
            </a:r>
          </a:p>
          <a:p>
            <a:pPr marL="0" lvl="0" indent="0">
              <a:buClr>
                <a:srgbClr val="FFFFB7">
                  <a:lumMod val="10000"/>
                </a:srgbClr>
              </a:buClr>
              <a:buNone/>
              <a:defRPr/>
            </a:pPr>
            <a:endParaRPr lang="hr-HR" dirty="0" smtClean="0"/>
          </a:p>
          <a:p>
            <a:pPr marL="0" lvl="0" indent="0">
              <a:buClr>
                <a:srgbClr val="FFFFB7">
                  <a:lumMod val="10000"/>
                </a:srgbClr>
              </a:buClr>
              <a:buNone/>
              <a:defRPr/>
            </a:pPr>
            <a:r>
              <a:rPr lang="hr-HR" dirty="0" smtClean="0"/>
              <a:t>Korisnici</a:t>
            </a:r>
            <a:r>
              <a:rPr lang="hr-HR" dirty="0"/>
              <a:t>: </a:t>
            </a:r>
            <a:endParaRPr lang="hr-HR" b="0" dirty="0"/>
          </a:p>
          <a:p>
            <a:pPr marL="365125" lvl="1" indent="-365125">
              <a:spcBef>
                <a:spcPts val="0"/>
              </a:spcBef>
              <a:buClr>
                <a:srgbClr val="99CC00">
                  <a:lumMod val="50000"/>
                </a:srgbClr>
              </a:buClr>
              <a:defRPr/>
            </a:pPr>
            <a:r>
              <a:rPr lang="hr-HR" sz="2000" dirty="0"/>
              <a:t>Pravne osobe (privatne i javne) registrirane za pružanje usluga stručnog osposobljavanja i stjecanja </a:t>
            </a:r>
            <a:r>
              <a:rPr lang="hr-HR" sz="2000" dirty="0" smtClean="0"/>
              <a:t>vještina</a:t>
            </a:r>
          </a:p>
          <a:p>
            <a:pPr marL="0" indent="0">
              <a:buNone/>
            </a:pPr>
            <a:r>
              <a:rPr lang="hr-HR" dirty="0" smtClean="0"/>
              <a:t>Prihvatljivi troškovi:</a:t>
            </a:r>
          </a:p>
          <a:p>
            <a:pPr marL="0" indent="0">
              <a:buNone/>
            </a:pPr>
            <a:r>
              <a:rPr lang="hr-HR" dirty="0" smtClean="0"/>
              <a:t>a) troškovi korisnika potpore:</a:t>
            </a:r>
            <a:endParaRPr lang="hr-HR" dirty="0"/>
          </a:p>
          <a:p>
            <a:pPr marL="365125" lvl="1" indent="-365125">
              <a:buClrTx/>
            </a:pPr>
            <a:r>
              <a:rPr lang="hr-HR" sz="2000" dirty="0"/>
              <a:t>Troškovi za pripremu i provedbu tečajeva, radionica i treninga (plaće, naknade, putni troškovi i dnevnice za predavače)</a:t>
            </a:r>
          </a:p>
          <a:p>
            <a:pPr marL="365125" lvl="1" indent="-365125">
              <a:buClrTx/>
            </a:pPr>
            <a:r>
              <a:rPr lang="hr-HR" sz="2000" dirty="0"/>
              <a:t>Troškovi za izradu nastavnih planova i programa, </a:t>
            </a:r>
          </a:p>
          <a:p>
            <a:pPr marL="365125" lvl="1" indent="-365125">
              <a:buClrTx/>
            </a:pPr>
            <a:r>
              <a:rPr lang="hr-HR" sz="2000" dirty="0"/>
              <a:t>Troškovi za pripremu i izradu materijala za obuku (nastavna sredstva i oprema potrebna za provedbu obuke) </a:t>
            </a:r>
          </a:p>
          <a:p>
            <a:pPr marL="365125" lvl="1" indent="-365125">
              <a:buClrTx/>
            </a:pPr>
            <a:r>
              <a:rPr lang="hr-HR" sz="2000" dirty="0"/>
              <a:t>Operativni troškovi</a:t>
            </a:r>
          </a:p>
          <a:p>
            <a:endParaRPr lang="hr-HR" dirty="0"/>
          </a:p>
        </p:txBody>
      </p:sp>
      <p:sp>
        <p:nvSpPr>
          <p:cNvPr id="4" name="Rectangle 3"/>
          <p:cNvSpPr/>
          <p:nvPr/>
        </p:nvSpPr>
        <p:spPr bwMode="auto">
          <a:xfrm>
            <a:off x="0" y="908720"/>
            <a:ext cx="755576" cy="5328592"/>
          </a:xfrm>
          <a:prstGeom prst="rect">
            <a:avLst/>
          </a:prstGeom>
          <a:solidFill>
            <a:srgbClr val="FF5D3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r-HR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V. EDUKACIJA</a:t>
            </a:r>
            <a:endParaRPr lang="hr-HR" sz="2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522632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527" y="0"/>
            <a:ext cx="8417472" cy="1174551"/>
          </a:xfrm>
        </p:spPr>
        <p:txBody>
          <a:bodyPr/>
          <a:lstStyle/>
          <a:p>
            <a:r>
              <a:rPr lang="hr-HR" dirty="0"/>
              <a:t>MJERA: </a:t>
            </a:r>
            <a:r>
              <a:rPr lang="pl-PL" dirty="0"/>
              <a:t>Prijenos znanja i informacija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196752"/>
            <a:ext cx="8007350" cy="4179887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b) troškovi koji se nadoknađuju polaznicima </a:t>
            </a:r>
            <a:r>
              <a:rPr lang="hr-HR" dirty="0" smtClean="0"/>
              <a:t>edukacije:</a:t>
            </a:r>
          </a:p>
          <a:p>
            <a:pPr lvl="0"/>
            <a:r>
              <a:rPr lang="hr-HR" sz="2400" b="0" dirty="0"/>
              <a:t>putni troškovi</a:t>
            </a:r>
          </a:p>
          <a:p>
            <a:pPr lvl="0"/>
            <a:r>
              <a:rPr lang="hr-HR" sz="2400" b="0" dirty="0"/>
              <a:t>troškovi smještaja</a:t>
            </a:r>
          </a:p>
          <a:p>
            <a:pPr lvl="0"/>
            <a:r>
              <a:rPr lang="hr-HR" sz="2400" b="0" dirty="0"/>
              <a:t>troškovi dnevnica</a:t>
            </a:r>
          </a:p>
          <a:p>
            <a:pPr lvl="0"/>
            <a:r>
              <a:rPr lang="hr-HR" sz="2400" b="0" dirty="0"/>
              <a:t>troškovi odlaska na demonstracije</a:t>
            </a:r>
          </a:p>
          <a:p>
            <a:pPr lvl="0"/>
            <a:r>
              <a:rPr lang="hr-HR" sz="2400" b="0" dirty="0"/>
              <a:t>troškovi zamjene za rad na gospodarstvu za vrijeme trajanja osposobljavanja</a:t>
            </a:r>
          </a:p>
          <a:p>
            <a:pPr lvl="0"/>
            <a:r>
              <a:rPr lang="hr-HR" sz="2400" b="0" dirty="0"/>
              <a:t>troškovi zamjene za rad na gospodarstvu za vrijeme trajanja posjete drugom gospodarstvu 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Rectangle 3"/>
          <p:cNvSpPr/>
          <p:nvPr/>
        </p:nvSpPr>
        <p:spPr bwMode="auto">
          <a:xfrm>
            <a:off x="0" y="908720"/>
            <a:ext cx="755576" cy="5328592"/>
          </a:xfrm>
          <a:prstGeom prst="rect">
            <a:avLst/>
          </a:prstGeom>
          <a:solidFill>
            <a:srgbClr val="FF5D3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r-HR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V. EDUKACIJA</a:t>
            </a:r>
            <a:endParaRPr lang="hr-HR" sz="2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148139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Visina i intenzitet potpore 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sz="2400" b="0" dirty="0" smtClean="0"/>
              <a:t>do </a:t>
            </a:r>
            <a:r>
              <a:rPr lang="hr-HR" sz="2400" b="0" dirty="0"/>
              <a:t>100% </a:t>
            </a:r>
            <a:r>
              <a:rPr lang="hr-HR" sz="2400" b="0" dirty="0" smtClean="0"/>
              <a:t>prihvatljivih troškova</a:t>
            </a:r>
            <a:endParaRPr lang="hr-HR" sz="2400" b="0" dirty="0"/>
          </a:p>
          <a:p>
            <a:r>
              <a:rPr lang="hr-HR" sz="2400" b="0" dirty="0" smtClean="0"/>
              <a:t>korisnik </a:t>
            </a:r>
            <a:r>
              <a:rPr lang="hr-HR" sz="2400" b="0" dirty="0"/>
              <a:t>mjere tijekom tri godine može primiti max 200.000 € potpore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MJERA: </a:t>
            </a:r>
            <a:r>
              <a:rPr lang="pl-PL" dirty="0"/>
              <a:t>Prijenos znanja i informacija</a:t>
            </a:r>
            <a:endParaRPr lang="hr-HR" dirty="0"/>
          </a:p>
        </p:txBody>
      </p:sp>
      <p:sp>
        <p:nvSpPr>
          <p:cNvPr id="5" name="Rectangle 4"/>
          <p:cNvSpPr/>
          <p:nvPr/>
        </p:nvSpPr>
        <p:spPr bwMode="auto">
          <a:xfrm>
            <a:off x="0" y="908720"/>
            <a:ext cx="755576" cy="5328592"/>
          </a:xfrm>
          <a:prstGeom prst="rect">
            <a:avLst/>
          </a:prstGeom>
          <a:solidFill>
            <a:srgbClr val="FF5D3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r-HR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V. EDUKACIJA</a:t>
            </a:r>
            <a:endParaRPr lang="hr-HR" sz="2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740646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417472" cy="1174551"/>
          </a:xfrm>
        </p:spPr>
        <p:txBody>
          <a:bodyPr>
            <a:normAutofit fontScale="90000"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hr-HR" dirty="0" smtClean="0"/>
              <a:t>MJERA: </a:t>
            </a:r>
            <a:r>
              <a:rPr lang="pl-PL" dirty="0"/>
              <a:t>Pružanje savjetodavnih usluga i obavljanje poslova na gospodarstvu </a:t>
            </a:r>
            <a:r>
              <a:rPr lang="hr-HR" sz="20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hr-HR" sz="2000" dirty="0">
                <a:effectLst/>
                <a:latin typeface="Calibri"/>
                <a:ea typeface="Calibri"/>
                <a:cs typeface="Times New Roman"/>
              </a:rPr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052736"/>
            <a:ext cx="8007350" cy="547260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r-HR" sz="2400" dirty="0"/>
              <a:t>PODMJERA 1.: Davanje savjetodavnih usluga </a:t>
            </a:r>
          </a:p>
          <a:p>
            <a:pPr marL="0" indent="0">
              <a:spcBef>
                <a:spcPts val="0"/>
              </a:spcBef>
              <a:buNone/>
            </a:pPr>
            <a:endParaRPr lang="hr-HR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hr-HR" sz="2400" dirty="0" smtClean="0"/>
              <a:t>KORISNICI</a:t>
            </a:r>
          </a:p>
          <a:p>
            <a:pPr>
              <a:spcBef>
                <a:spcPts val="0"/>
              </a:spcBef>
            </a:pPr>
            <a:r>
              <a:rPr lang="hr-HR" sz="2000" dirty="0" smtClean="0"/>
              <a:t> </a:t>
            </a:r>
            <a:r>
              <a:rPr lang="hr-HR" sz="2000" b="0" dirty="0" smtClean="0"/>
              <a:t>pravne </a:t>
            </a:r>
            <a:r>
              <a:rPr lang="hr-HR" sz="2000" b="0" dirty="0"/>
              <a:t>osobe (privatne i javne) registrirane za pružanje savjetodavnih usluga koje raspolažu s odgovarajuće kvalificiranim i kontinuirano usavršavanim osobljem koje ima iskustvo iz područja savjetovanja. </a:t>
            </a:r>
          </a:p>
          <a:p>
            <a:pPr marL="0" indent="0">
              <a:spcBef>
                <a:spcPts val="0"/>
              </a:spcBef>
              <a:buNone/>
            </a:pPr>
            <a:endParaRPr lang="hr-HR" sz="2000" dirty="0"/>
          </a:p>
          <a:p>
            <a:pPr marL="0" indent="0">
              <a:spcBef>
                <a:spcPts val="0"/>
              </a:spcBef>
              <a:buNone/>
            </a:pPr>
            <a:r>
              <a:rPr lang="hr-HR" sz="2400" dirty="0" smtClean="0"/>
              <a:t>PRIHVATLJIVI</a:t>
            </a:r>
            <a:r>
              <a:rPr lang="hr-HR" sz="2000" dirty="0" smtClean="0"/>
              <a:t> </a:t>
            </a:r>
            <a:r>
              <a:rPr lang="hr-HR" sz="2400" dirty="0" smtClean="0"/>
              <a:t>TROŠKOVI</a:t>
            </a:r>
            <a:r>
              <a:rPr lang="hr-HR" sz="2000" dirty="0" smtClean="0"/>
              <a:t> </a:t>
            </a:r>
          </a:p>
          <a:p>
            <a:pPr>
              <a:spcBef>
                <a:spcPts val="0"/>
              </a:spcBef>
            </a:pPr>
            <a:r>
              <a:rPr lang="hr-HR" sz="2000" b="0" dirty="0" smtClean="0"/>
              <a:t>plaće</a:t>
            </a:r>
            <a:r>
              <a:rPr lang="hr-HR" sz="2000" b="0" dirty="0"/>
              <a:t>, naknade, </a:t>
            </a:r>
          </a:p>
          <a:p>
            <a:pPr lvl="0">
              <a:spcBef>
                <a:spcPts val="0"/>
              </a:spcBef>
            </a:pPr>
            <a:r>
              <a:rPr lang="hr-HR" sz="2000" b="0" dirty="0"/>
              <a:t>putni troškovi i dnevnice za predavače</a:t>
            </a:r>
          </a:p>
          <a:p>
            <a:pPr lvl="0">
              <a:spcBef>
                <a:spcPts val="0"/>
              </a:spcBef>
            </a:pPr>
            <a:r>
              <a:rPr lang="hr-HR" sz="2000" b="0" dirty="0"/>
              <a:t>troškovi za izradu nastavnih planova i programa, </a:t>
            </a:r>
          </a:p>
          <a:p>
            <a:pPr lvl="0">
              <a:spcBef>
                <a:spcPts val="0"/>
              </a:spcBef>
            </a:pPr>
            <a:r>
              <a:rPr lang="hr-HR" sz="2000" b="0" dirty="0"/>
              <a:t>troškovi za pripremu i izradu materijala za obuku (nastavna sredstva i oprema potrebna za provedbu obuke)</a:t>
            </a:r>
          </a:p>
          <a:p>
            <a:pPr lvl="0">
              <a:spcBef>
                <a:spcPts val="0"/>
              </a:spcBef>
            </a:pPr>
            <a:r>
              <a:rPr lang="hr-HR" sz="2000" b="0" dirty="0"/>
              <a:t>operativni troškovi (električna energija, grijanje, najam prostorija, telefon, telefaks, računala, administrativni troškovi)</a:t>
            </a:r>
          </a:p>
          <a:p>
            <a:pPr marL="0" indent="0">
              <a:buNone/>
            </a:pPr>
            <a:endParaRPr lang="hr-HR" b="0" dirty="0"/>
          </a:p>
        </p:txBody>
      </p:sp>
      <p:sp>
        <p:nvSpPr>
          <p:cNvPr id="4" name="Rectangle 3"/>
          <p:cNvSpPr/>
          <p:nvPr/>
        </p:nvSpPr>
        <p:spPr bwMode="auto">
          <a:xfrm>
            <a:off x="0" y="908720"/>
            <a:ext cx="755576" cy="5328592"/>
          </a:xfrm>
          <a:prstGeom prst="rect">
            <a:avLst/>
          </a:prstGeom>
          <a:solidFill>
            <a:srgbClr val="FF5D3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r-HR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V. EDUKACIJA</a:t>
            </a:r>
            <a:endParaRPr lang="hr-HR" sz="2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855680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052736"/>
            <a:ext cx="8007350" cy="4179887"/>
          </a:xfrm>
        </p:spPr>
        <p:txBody>
          <a:bodyPr/>
          <a:lstStyle/>
          <a:p>
            <a:pPr marL="0" indent="0">
              <a:buNone/>
            </a:pPr>
            <a:r>
              <a:rPr lang="hr-HR" sz="2400" dirty="0" smtClean="0"/>
              <a:t>VISINA I INTENZITET POTPORE </a:t>
            </a:r>
          </a:p>
          <a:p>
            <a:r>
              <a:rPr lang="hr-HR" sz="2000" b="0" dirty="0" smtClean="0"/>
              <a:t> </a:t>
            </a:r>
            <a:r>
              <a:rPr lang="hr-HR" sz="2000" b="0" dirty="0"/>
              <a:t>max vrijednost savjetodavne usluge po savjetu iznosi 1.500,00 €, a broj savjeta nije </a:t>
            </a:r>
            <a:r>
              <a:rPr lang="hr-HR" sz="2000" b="0" dirty="0" smtClean="0"/>
              <a:t>ograničen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r-HR" sz="2400" dirty="0" smtClean="0"/>
              <a:t>PODMJERA </a:t>
            </a:r>
            <a:r>
              <a:rPr lang="hr-HR" sz="2400" dirty="0"/>
              <a:t>2.: Usavršavanje savjetnika</a:t>
            </a:r>
          </a:p>
          <a:p>
            <a:pPr marL="0" indent="0">
              <a:buNone/>
            </a:pPr>
            <a:r>
              <a:rPr lang="hr-HR" dirty="0" smtClean="0"/>
              <a:t>KORISNICI</a:t>
            </a:r>
          </a:p>
          <a:p>
            <a:pPr algn="just">
              <a:lnSpc>
                <a:spcPct val="115000"/>
              </a:lnSpc>
              <a:spcAft>
                <a:spcPts val="1040"/>
              </a:spcAft>
            </a:pPr>
            <a:r>
              <a:rPr lang="hr-HR" sz="2000" b="0" dirty="0"/>
              <a:t>pravne osobe (privatne i javne) registrirane za usavršavanje savjetnika koje raspolažu s odgovarajuće kvalificiranim i kontinuirano usavršavanim osobljem koje ima iskustvo iz područja </a:t>
            </a:r>
            <a:r>
              <a:rPr lang="hr-HR" sz="2000" b="0" dirty="0" smtClean="0"/>
              <a:t>usavršavanja</a:t>
            </a:r>
          </a:p>
          <a:p>
            <a:pPr marL="0" indent="0" algn="just">
              <a:lnSpc>
                <a:spcPct val="115000"/>
              </a:lnSpc>
              <a:spcAft>
                <a:spcPts val="1040"/>
              </a:spcAft>
              <a:buNone/>
            </a:pPr>
            <a:r>
              <a:rPr lang="hr-HR" dirty="0" smtClean="0"/>
              <a:t>VISINA I INTENZITET POTPORE </a:t>
            </a:r>
          </a:p>
          <a:p>
            <a:pPr lvl="0"/>
            <a:r>
              <a:rPr lang="hr-HR" sz="2000" b="0" dirty="0" smtClean="0"/>
              <a:t>max </a:t>
            </a:r>
            <a:r>
              <a:rPr lang="hr-HR" sz="2000" b="0" dirty="0"/>
              <a:t>vrijednost potpore po korisniku za izobrazbu savjetnika iznosi 200.000,00 € kroz 3 godine, 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26528" y="116632"/>
            <a:ext cx="8417472" cy="1174551"/>
          </a:xfrm>
        </p:spPr>
        <p:txBody>
          <a:bodyPr>
            <a:normAutofit fontScale="90000"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hr-HR" dirty="0" smtClean="0"/>
              <a:t>MJERA: </a:t>
            </a:r>
            <a:r>
              <a:rPr lang="pl-PL" dirty="0"/>
              <a:t>Pružanje savjetodavnih usluga i obavljanje poslova na gospodarstvu </a:t>
            </a:r>
            <a:r>
              <a:rPr lang="hr-HR" sz="20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hr-HR" sz="2000" dirty="0">
                <a:effectLst/>
                <a:latin typeface="Calibri"/>
                <a:ea typeface="Calibri"/>
                <a:cs typeface="Times New Roman"/>
              </a:rPr>
            </a:br>
            <a:endParaRPr lang="hr-HR" sz="2700" dirty="0"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0" y="908720"/>
            <a:ext cx="755576" cy="5328592"/>
          </a:xfrm>
          <a:prstGeom prst="rect">
            <a:avLst/>
          </a:prstGeom>
          <a:solidFill>
            <a:srgbClr val="FF5D3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r-HR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V. EDUKACIJA</a:t>
            </a:r>
            <a:endParaRPr lang="hr-HR" sz="2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274809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6528" y="116632"/>
            <a:ext cx="8417472" cy="1174551"/>
          </a:xfrm>
          <a:gradFill>
            <a:gsLst>
              <a:gs pos="37669">
                <a:srgbClr val="80CCB3"/>
              </a:gs>
              <a:gs pos="28338">
                <a:schemeClr val="bg1">
                  <a:lumMod val="40000"/>
                  <a:lumOff val="60000"/>
                </a:schemeClr>
              </a:gs>
              <a:gs pos="0">
                <a:schemeClr val="bg1"/>
              </a:gs>
              <a:gs pos="16000">
                <a:srgbClr val="00CCCC"/>
              </a:gs>
              <a:gs pos="47000">
                <a:srgbClr val="9999FF"/>
              </a:gs>
              <a:gs pos="75001">
                <a:schemeClr val="bg1">
                  <a:lumMod val="60000"/>
                  <a:lumOff val="40000"/>
                </a:schemeClr>
              </a:gs>
              <a:gs pos="60001">
                <a:schemeClr val="bg1">
                  <a:lumMod val="40000"/>
                  <a:lumOff val="60000"/>
                </a:schemeClr>
              </a:gs>
              <a:gs pos="71001">
                <a:srgbClr val="3333CC"/>
              </a:gs>
              <a:gs pos="81000">
                <a:schemeClr val="bg1">
                  <a:lumMod val="75000"/>
                </a:schemeClr>
              </a:gs>
              <a:gs pos="100000">
                <a:srgbClr val="006699"/>
              </a:gs>
            </a:gsLst>
            <a:lin ang="5400000" scaled="0"/>
          </a:gradFill>
        </p:spPr>
        <p:txBody>
          <a:bodyPr/>
          <a:lstStyle/>
          <a:p>
            <a:r>
              <a:rPr lang="hr-HR" dirty="0" smtClean="0"/>
              <a:t>MREŽA ZA RURALNI RAZVOJ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hr-HR" sz="2400" dirty="0"/>
              <a:t>Svaka država članica je obvezna uspostaviti nacionalnu ruralnu mrežu.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hr-HR" sz="2400" dirty="0"/>
              <a:t>Mreža promiče suradnju i uzajamnu pomoć između pojedinaca i organizacija uključenih u ruralni razvoj.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hr-HR" sz="2400" dirty="0"/>
              <a:t>Misija Mreže je integrirati i ujediniti sve one koji na različitim razinama sudjeluju u ruralnom razvoju.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29561260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PRIHVATLJIVA ULAGANJA (</a:t>
            </a:r>
            <a:r>
              <a:rPr lang="hr-HR" dirty="0"/>
              <a:t>aktivnosti) koje će se sufinancirati su</a:t>
            </a:r>
            <a:r>
              <a:rPr lang="hr-HR" dirty="0" smtClean="0"/>
              <a:t>:</a:t>
            </a:r>
            <a:endParaRPr lang="hr-HR" dirty="0"/>
          </a:p>
          <a:p>
            <a:r>
              <a:rPr lang="hr-HR" dirty="0" smtClean="0"/>
              <a:t>uspostava</a:t>
            </a:r>
            <a:r>
              <a:rPr lang="hr-HR" dirty="0"/>
              <a:t>, rad i upravljanje </a:t>
            </a:r>
            <a:r>
              <a:rPr lang="hr-HR" dirty="0" smtClean="0"/>
              <a:t>Mrežom (25% sredstava)</a:t>
            </a:r>
            <a:endParaRPr lang="hr-HR" dirty="0"/>
          </a:p>
          <a:p>
            <a:r>
              <a:rPr lang="hr-HR" dirty="0" smtClean="0"/>
              <a:t>priprema </a:t>
            </a:r>
            <a:r>
              <a:rPr lang="hr-HR" dirty="0"/>
              <a:t>i provedba Akcijskog </a:t>
            </a:r>
            <a:r>
              <a:rPr lang="hr-HR" dirty="0" smtClean="0"/>
              <a:t>plana (75% sredstava)</a:t>
            </a:r>
          </a:p>
          <a:p>
            <a:pPr marL="0" indent="0">
              <a:buNone/>
            </a:pPr>
            <a:r>
              <a:rPr lang="hr-HR" dirty="0" smtClean="0"/>
              <a:t>VISINA I INTENZITET POTPORE</a:t>
            </a:r>
          </a:p>
          <a:p>
            <a:r>
              <a:rPr lang="hr-HR" dirty="0" smtClean="0"/>
              <a:t>100% dozvoljenih troškova</a:t>
            </a:r>
            <a:endParaRPr lang="hr-HR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26528" y="260648"/>
            <a:ext cx="8417472" cy="1174551"/>
          </a:xfrm>
          <a:gradFill>
            <a:gsLst>
              <a:gs pos="37669">
                <a:srgbClr val="80CCB3"/>
              </a:gs>
              <a:gs pos="28338">
                <a:schemeClr val="bg1">
                  <a:lumMod val="40000"/>
                  <a:lumOff val="60000"/>
                </a:schemeClr>
              </a:gs>
              <a:gs pos="0">
                <a:schemeClr val="bg1"/>
              </a:gs>
              <a:gs pos="16000">
                <a:srgbClr val="00CCCC"/>
              </a:gs>
              <a:gs pos="47000">
                <a:srgbClr val="9999FF"/>
              </a:gs>
              <a:gs pos="75001">
                <a:schemeClr val="bg1">
                  <a:lumMod val="60000"/>
                  <a:lumOff val="40000"/>
                </a:schemeClr>
              </a:gs>
              <a:gs pos="60001">
                <a:schemeClr val="bg1">
                  <a:lumMod val="40000"/>
                  <a:lumOff val="60000"/>
                </a:schemeClr>
              </a:gs>
              <a:gs pos="71001">
                <a:srgbClr val="3333CC"/>
              </a:gs>
              <a:gs pos="81000">
                <a:schemeClr val="bg1">
                  <a:lumMod val="75000"/>
                </a:schemeClr>
              </a:gs>
              <a:gs pos="100000">
                <a:srgbClr val="006699"/>
              </a:gs>
            </a:gsLst>
            <a:lin ang="5400000" scaled="0"/>
          </a:gra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hr-HR" dirty="0"/>
              <a:t>MREŽA ZA RURALNI RAZVOJ</a:t>
            </a:r>
          </a:p>
        </p:txBody>
      </p:sp>
    </p:spTree>
    <p:extLst>
      <p:ext uri="{BB962C8B-B14F-4D97-AF65-F5344CB8AC3E}">
        <p14:creationId xmlns:p14="http://schemas.microsoft.com/office/powerpoint/2010/main" val="2427460655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Značaj mreže za ruralni razvoj:</a:t>
            </a:r>
          </a:p>
          <a:p>
            <a:pPr marL="898525" lvl="2" indent="-449263"/>
            <a:r>
              <a:rPr lang="hr-HR" sz="2400" dirty="0" smtClean="0"/>
              <a:t>povećanje </a:t>
            </a:r>
            <a:r>
              <a:rPr lang="hr-HR" sz="2400" dirty="0"/>
              <a:t>uključenosti </a:t>
            </a:r>
            <a:r>
              <a:rPr lang="hr-HR" sz="2400" dirty="0" smtClean="0"/>
              <a:t>poljoprivrednika i stanovnika sela </a:t>
            </a:r>
            <a:r>
              <a:rPr lang="hr-HR" sz="2400" dirty="0"/>
              <a:t>u provedbu ruralnog razvoja;</a:t>
            </a:r>
          </a:p>
          <a:p>
            <a:pPr marL="898525" lvl="2" indent="-449263"/>
            <a:r>
              <a:rPr lang="hr-HR" sz="2400" dirty="0"/>
              <a:t>poboljšanje kvalitete provedbe programa ruralnog razvoja;</a:t>
            </a:r>
          </a:p>
          <a:p>
            <a:pPr marL="898525" lvl="2" indent="-449263"/>
            <a:r>
              <a:rPr lang="hr-HR" sz="2400" dirty="0"/>
              <a:t>informiranje šire javnosti i potencijalnih korisnika o politici ruralnog razvoja;</a:t>
            </a:r>
          </a:p>
          <a:p>
            <a:pPr marL="898525" lvl="2" indent="-449263"/>
            <a:r>
              <a:rPr lang="hr-HR" sz="2400" dirty="0"/>
              <a:t>poticanje inovacije u poljoprivredi, proizvodnji hrane, šumarstvu i ruralnim područjima.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417472" cy="1174551"/>
          </a:xfrm>
          <a:gradFill>
            <a:gsLst>
              <a:gs pos="37669">
                <a:srgbClr val="80CCB3"/>
              </a:gs>
              <a:gs pos="28338">
                <a:schemeClr val="bg1">
                  <a:lumMod val="40000"/>
                  <a:lumOff val="60000"/>
                </a:schemeClr>
              </a:gs>
              <a:gs pos="0">
                <a:schemeClr val="bg1"/>
              </a:gs>
              <a:gs pos="16000">
                <a:srgbClr val="00CCCC"/>
              </a:gs>
              <a:gs pos="47000">
                <a:srgbClr val="9999FF"/>
              </a:gs>
              <a:gs pos="75001">
                <a:schemeClr val="bg1">
                  <a:lumMod val="60000"/>
                  <a:lumOff val="40000"/>
                </a:schemeClr>
              </a:gs>
              <a:gs pos="60001">
                <a:schemeClr val="bg1">
                  <a:lumMod val="40000"/>
                  <a:lumOff val="60000"/>
                </a:schemeClr>
              </a:gs>
              <a:gs pos="71001">
                <a:srgbClr val="3333CC"/>
              </a:gs>
              <a:gs pos="81000">
                <a:schemeClr val="bg1">
                  <a:lumMod val="75000"/>
                </a:schemeClr>
              </a:gs>
              <a:gs pos="100000">
                <a:srgbClr val="006699"/>
              </a:gs>
            </a:gsLst>
            <a:lin ang="5400000" scaled="0"/>
          </a:gra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hr-HR" dirty="0"/>
              <a:t>MREŽA ZA RURALNI RAZVOJ</a:t>
            </a:r>
          </a:p>
        </p:txBody>
      </p:sp>
    </p:spTree>
    <p:extLst>
      <p:ext uri="{BB962C8B-B14F-4D97-AF65-F5344CB8AC3E}">
        <p14:creationId xmlns:p14="http://schemas.microsoft.com/office/powerpoint/2010/main" val="2896720102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>
                <a:hlinkClick r:id="rId2"/>
              </a:rPr>
              <a:t>www.mps.hr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Tajništvo mreže – Uprava ruralnog razvoja, EU i međunarodne suradnje </a:t>
            </a:r>
            <a:r>
              <a:rPr lang="hr-HR" dirty="0" err="1" smtClean="0"/>
              <a:t>tel</a:t>
            </a:r>
            <a:r>
              <a:rPr lang="hr-HR" dirty="0" smtClean="0"/>
              <a:t> 016106908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 Član Upravljačkog odbora Mreže za ruralni razvoj – Ledinski Željko </a:t>
            </a:r>
            <a:r>
              <a:rPr lang="hr-HR" dirty="0" err="1" smtClean="0"/>
              <a:t>dipl.ing</a:t>
            </a:r>
            <a:r>
              <a:rPr lang="hr-HR" dirty="0" smtClean="0"/>
              <a:t>.</a:t>
            </a:r>
          </a:p>
          <a:p>
            <a:pPr marL="0" indent="0">
              <a:buNone/>
            </a:pPr>
            <a:r>
              <a:rPr lang="hr-HR" dirty="0" err="1" smtClean="0">
                <a:hlinkClick r:id="rId3"/>
              </a:rPr>
              <a:t>www.opg</a:t>
            </a:r>
            <a:r>
              <a:rPr lang="hr-HR" dirty="0" smtClean="0">
                <a:hlinkClick r:id="rId3"/>
              </a:rPr>
              <a:t>-</a:t>
            </a:r>
            <a:r>
              <a:rPr lang="hr-HR" dirty="0" err="1" smtClean="0">
                <a:hlinkClick r:id="rId3"/>
              </a:rPr>
              <a:t>ledinski.hr</a:t>
            </a:r>
            <a:r>
              <a:rPr lang="hr-HR" dirty="0" smtClean="0"/>
              <a:t> </a:t>
            </a:r>
            <a:r>
              <a:rPr lang="hr-HR" dirty="0" smtClean="0">
                <a:hlinkClick r:id="rId4"/>
              </a:rPr>
              <a:t>info@opg-</a:t>
            </a:r>
            <a:r>
              <a:rPr lang="hr-HR" dirty="0" err="1" smtClean="0">
                <a:hlinkClick r:id="rId4"/>
              </a:rPr>
              <a:t>ledinski.hr</a:t>
            </a:r>
            <a:r>
              <a:rPr lang="hr-HR" dirty="0" smtClean="0"/>
              <a:t> </a:t>
            </a:r>
          </a:p>
          <a:p>
            <a:pPr marL="0" indent="0">
              <a:buNone/>
            </a:pPr>
            <a:r>
              <a:rPr lang="hr-HR" smtClean="0"/>
              <a:t>HVALA NA PAŽNJI </a:t>
            </a:r>
            <a:endParaRPr lang="hr-HR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417472" cy="1174551"/>
          </a:xfrm>
          <a:gradFill>
            <a:gsLst>
              <a:gs pos="37669">
                <a:srgbClr val="80CCB3"/>
              </a:gs>
              <a:gs pos="28338">
                <a:schemeClr val="bg1">
                  <a:lumMod val="40000"/>
                  <a:lumOff val="60000"/>
                </a:schemeClr>
              </a:gs>
              <a:gs pos="0">
                <a:schemeClr val="bg1"/>
              </a:gs>
              <a:gs pos="16000">
                <a:srgbClr val="00CCCC"/>
              </a:gs>
              <a:gs pos="47000">
                <a:srgbClr val="9999FF"/>
              </a:gs>
              <a:gs pos="75001">
                <a:schemeClr val="bg1">
                  <a:lumMod val="60000"/>
                  <a:lumOff val="40000"/>
                </a:schemeClr>
              </a:gs>
              <a:gs pos="60001">
                <a:schemeClr val="bg1">
                  <a:lumMod val="40000"/>
                  <a:lumOff val="60000"/>
                </a:schemeClr>
              </a:gs>
              <a:gs pos="71001">
                <a:srgbClr val="3333CC"/>
              </a:gs>
              <a:gs pos="81000">
                <a:schemeClr val="bg1">
                  <a:lumMod val="75000"/>
                </a:schemeClr>
              </a:gs>
              <a:gs pos="100000">
                <a:srgbClr val="006699"/>
              </a:gs>
            </a:gsLst>
            <a:lin ang="5400000" scaled="0"/>
          </a:gra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hr-HR" dirty="0"/>
              <a:t>MREŽA ZA RURALNI RAZVOJ</a:t>
            </a:r>
          </a:p>
        </p:txBody>
      </p:sp>
    </p:spTree>
    <p:extLst>
      <p:ext uri="{BB962C8B-B14F-4D97-AF65-F5344CB8AC3E}">
        <p14:creationId xmlns:p14="http://schemas.microsoft.com/office/powerpoint/2010/main" val="407638611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MJERA: Ulaganja u materijalnu imovinu 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srgbClr val="FFFFB7">
                  <a:lumMod val="10000"/>
                </a:srgbClr>
              </a:buClr>
              <a:buNone/>
              <a:defRPr/>
            </a:pPr>
            <a:r>
              <a:rPr lang="hr-HR" dirty="0"/>
              <a:t>Mjera se sastoji od 3 podmjere:</a:t>
            </a:r>
          </a:p>
          <a:p>
            <a:pPr marL="0" lvl="0" indent="0">
              <a:buClr>
                <a:srgbClr val="FFFFB7">
                  <a:lumMod val="10000"/>
                </a:srgbClr>
              </a:buClr>
              <a:buNone/>
              <a:defRPr/>
            </a:pPr>
            <a:endParaRPr lang="hr-HR" sz="2400" dirty="0"/>
          </a:p>
          <a:p>
            <a:pPr lvl="0">
              <a:buClr>
                <a:srgbClr val="FFFFB7">
                  <a:lumMod val="10000"/>
                </a:srgbClr>
              </a:buClr>
              <a:defRPr/>
            </a:pPr>
            <a:r>
              <a:rPr lang="hr-HR" sz="2400" b="0" dirty="0"/>
              <a:t>Ulaganja u poljoprivredna gospodarstva</a:t>
            </a:r>
          </a:p>
          <a:p>
            <a:pPr lvl="0">
              <a:buClr>
                <a:srgbClr val="FFFFB7">
                  <a:lumMod val="10000"/>
                </a:srgbClr>
              </a:buClr>
              <a:defRPr/>
            </a:pPr>
            <a:r>
              <a:rPr lang="hr-HR" sz="2400" b="0" dirty="0"/>
              <a:t>Prerada, razvoj i trženje poljoprivrednih proizvoda</a:t>
            </a:r>
          </a:p>
          <a:p>
            <a:pPr lvl="0">
              <a:buClr>
                <a:srgbClr val="FFFFB7">
                  <a:lumMod val="10000"/>
                </a:srgbClr>
              </a:buClr>
              <a:defRPr/>
            </a:pPr>
            <a:r>
              <a:rPr lang="hr-HR" sz="2400" b="0" dirty="0"/>
              <a:t>Razvoj i unaprjeđenje infrastrukture za navodnjavanje u funkciji razvoja i prilagodbe poljoprivrede</a:t>
            </a:r>
          </a:p>
          <a:p>
            <a:endParaRPr lang="hr-HR" dirty="0" smtClean="0"/>
          </a:p>
        </p:txBody>
      </p:sp>
      <p:sp>
        <p:nvSpPr>
          <p:cNvPr id="5" name="Rectangle 4"/>
          <p:cNvSpPr/>
          <p:nvPr/>
        </p:nvSpPr>
        <p:spPr bwMode="auto">
          <a:xfrm>
            <a:off x="0" y="908720"/>
            <a:ext cx="755576" cy="5328592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I. INVESTICIJE</a:t>
            </a:r>
          </a:p>
        </p:txBody>
      </p:sp>
    </p:spTree>
    <p:extLst>
      <p:ext uri="{BB962C8B-B14F-4D97-AF65-F5344CB8AC3E}">
        <p14:creationId xmlns:p14="http://schemas.microsoft.com/office/powerpoint/2010/main" val="3508731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416925" cy="1174750"/>
          </a:xfrm>
        </p:spPr>
        <p:txBody>
          <a:bodyPr>
            <a:normAutofit fontScale="90000"/>
          </a:bodyPr>
          <a:lstStyle/>
          <a:p>
            <a:pPr marL="0" indent="0">
              <a:buClr>
                <a:schemeClr val="tx2">
                  <a:lumMod val="10000"/>
                </a:schemeClr>
              </a:buClr>
              <a:buFont typeface="Wingdings" pitchFamily="2" charset="2"/>
              <a:buNone/>
              <a:defRPr/>
            </a:pPr>
            <a:r>
              <a:rPr lang="hr-HR" dirty="0" smtClean="0"/>
              <a:t>PODMJERA 1</a:t>
            </a:r>
            <a:r>
              <a:rPr lang="hr-HR" dirty="0"/>
              <a:t>. Ulaganja u poljoprivredna </a:t>
            </a:r>
            <a:br>
              <a:rPr lang="hr-HR" dirty="0"/>
            </a:br>
            <a:r>
              <a:rPr lang="hr-HR" dirty="0"/>
              <a:t>		   gospodarstva</a:t>
            </a:r>
            <a:br>
              <a:rPr lang="hr-HR" dirty="0"/>
            </a:b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55576" y="1268760"/>
            <a:ext cx="8359864" cy="5400600"/>
          </a:xfrm>
        </p:spPr>
        <p:txBody>
          <a:bodyPr/>
          <a:lstStyle/>
          <a:p>
            <a:pPr marL="0" indent="0">
              <a:buClr>
                <a:schemeClr val="tx2">
                  <a:lumMod val="10000"/>
                </a:schemeClr>
              </a:buClr>
              <a:buFont typeface="Wingdings" pitchFamily="2" charset="2"/>
              <a:buNone/>
              <a:defRPr/>
            </a:pPr>
            <a:r>
              <a:rPr lang="hr-HR" sz="2400" dirty="0" smtClean="0"/>
              <a:t>Korisnici</a:t>
            </a:r>
            <a:r>
              <a:rPr lang="hr-HR" sz="2400" dirty="0"/>
              <a:t>: </a:t>
            </a:r>
          </a:p>
          <a:p>
            <a:pPr lvl="1">
              <a:buClr>
                <a:schemeClr val="tx2">
                  <a:lumMod val="10000"/>
                </a:schemeClr>
              </a:buClr>
              <a:defRPr/>
            </a:pPr>
            <a:r>
              <a:rPr lang="hr-HR" sz="2000" dirty="0"/>
              <a:t>Poljoprivredna </a:t>
            </a:r>
            <a:r>
              <a:rPr lang="hr-HR" sz="2000" dirty="0" smtClean="0"/>
              <a:t>gospodarstva </a:t>
            </a:r>
            <a:r>
              <a:rPr lang="pl-PL" sz="2000" dirty="0" smtClean="0"/>
              <a:t>u </a:t>
            </a:r>
            <a:r>
              <a:rPr lang="pl-PL" sz="2000" dirty="0"/>
              <a:t>skladu s Zakonom o </a:t>
            </a:r>
            <a:r>
              <a:rPr lang="pl-PL" sz="2000" dirty="0" smtClean="0"/>
              <a:t>poljoprivredi</a:t>
            </a:r>
          </a:p>
          <a:p>
            <a:pPr marL="0" indent="0">
              <a:buClr>
                <a:schemeClr val="tx2">
                  <a:lumMod val="10000"/>
                </a:schemeClr>
              </a:buClr>
              <a:buFont typeface="Wingdings" pitchFamily="2" charset="2"/>
              <a:buNone/>
              <a:defRPr/>
            </a:pPr>
            <a:r>
              <a:rPr lang="hr-HR" sz="2400" dirty="0" smtClean="0"/>
              <a:t>Prihvatljiva </a:t>
            </a:r>
            <a:r>
              <a:rPr lang="hr-HR" sz="2400" dirty="0"/>
              <a:t>ulaganja: </a:t>
            </a:r>
          </a:p>
          <a:p>
            <a:pPr lvl="1">
              <a:buClr>
                <a:schemeClr val="tx2">
                  <a:lumMod val="10000"/>
                </a:schemeClr>
              </a:buClr>
              <a:defRPr/>
            </a:pPr>
            <a:r>
              <a:rPr lang="hr-HR" sz="2000" dirty="0"/>
              <a:t>Ulaganja u objekte, mehanizaciju, tehnološku i informatičku </a:t>
            </a:r>
            <a:r>
              <a:rPr lang="hr-HR" sz="2000" dirty="0" smtClean="0"/>
              <a:t>opremu</a:t>
            </a:r>
            <a:endParaRPr lang="hr-HR" sz="2000" dirty="0"/>
          </a:p>
          <a:p>
            <a:pPr lvl="1">
              <a:buClr>
                <a:schemeClr val="tx2">
                  <a:lumMod val="10000"/>
                </a:schemeClr>
              </a:buClr>
              <a:defRPr/>
            </a:pPr>
            <a:r>
              <a:rPr lang="hr-HR" sz="2000" dirty="0"/>
              <a:t>Kupnja zemljišta radi realizacije projekta, do 10% vrijednosti </a:t>
            </a:r>
            <a:r>
              <a:rPr lang="hr-HR" sz="2000" dirty="0" smtClean="0"/>
              <a:t>ukupnih </a:t>
            </a:r>
            <a:r>
              <a:rPr lang="hr-HR" sz="2000" dirty="0"/>
              <a:t>prihvatljivih </a:t>
            </a:r>
            <a:r>
              <a:rPr lang="hr-HR" sz="2000" dirty="0" smtClean="0"/>
              <a:t>ulaganja</a:t>
            </a:r>
          </a:p>
          <a:p>
            <a:pPr lvl="1">
              <a:buClr>
                <a:schemeClr val="tx2">
                  <a:lumMod val="10000"/>
                </a:schemeClr>
              </a:buClr>
              <a:defRPr/>
            </a:pPr>
            <a:r>
              <a:rPr lang="hr-HR" sz="2000" dirty="0" smtClean="0"/>
              <a:t>Opći troškovi</a:t>
            </a: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hr-HR" sz="2400" dirty="0"/>
              <a:t>Visina potpore:</a:t>
            </a:r>
          </a:p>
          <a:p>
            <a:pPr marL="800100" lvl="0" indent="-358775" algn="just">
              <a:lnSpc>
                <a:spcPct val="115000"/>
              </a:lnSpc>
              <a:spcAft>
                <a:spcPts val="0"/>
              </a:spcAft>
            </a:pPr>
            <a:r>
              <a:rPr lang="hr-HR" sz="2000" b="0" dirty="0"/>
              <a:t>min vrijednost javne potpore (apsolutni iznos) po investiciji (projektu) iznosi 3.500 € </a:t>
            </a:r>
          </a:p>
          <a:p>
            <a:pPr marL="800100" lvl="0" indent="-358775" algn="just">
              <a:lnSpc>
                <a:spcPct val="115000"/>
              </a:lnSpc>
              <a:spcAft>
                <a:spcPts val="0"/>
              </a:spcAft>
            </a:pPr>
            <a:r>
              <a:rPr lang="hr-HR" sz="2000" b="0" dirty="0"/>
              <a:t>max vrijednost javne potpore po investiciji iznosi 1.5 mil € </a:t>
            </a:r>
          </a:p>
          <a:p>
            <a:pPr marL="800100" lvl="0" indent="-358775" algn="just">
              <a:lnSpc>
                <a:spcPct val="115000"/>
              </a:lnSpc>
              <a:spcAft>
                <a:spcPts val="0"/>
              </a:spcAft>
            </a:pPr>
            <a:r>
              <a:rPr lang="hr-HR" sz="2000" b="0" dirty="0"/>
              <a:t>max vrijednost javne potpore tijekom programskog razdoblja po korisniku i ovoj podmjeri iznosi 3mil €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hr-HR" sz="2000" dirty="0"/>
          </a:p>
        </p:txBody>
      </p:sp>
      <p:sp>
        <p:nvSpPr>
          <p:cNvPr id="4" name="Rectangle 3"/>
          <p:cNvSpPr/>
          <p:nvPr/>
        </p:nvSpPr>
        <p:spPr bwMode="auto">
          <a:xfrm>
            <a:off x="0" y="908720"/>
            <a:ext cx="755576" cy="5328592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I. INVESTICIJE</a:t>
            </a:r>
          </a:p>
        </p:txBody>
      </p:sp>
    </p:spTree>
    <p:extLst>
      <p:ext uri="{BB962C8B-B14F-4D97-AF65-F5344CB8AC3E}">
        <p14:creationId xmlns:p14="http://schemas.microsoft.com/office/powerpoint/2010/main" val="26176305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416925" cy="1174750"/>
          </a:xfrm>
        </p:spPr>
        <p:txBody>
          <a:bodyPr>
            <a:normAutofit fontScale="90000"/>
          </a:bodyPr>
          <a:lstStyle/>
          <a:p>
            <a:pPr marL="0" indent="0">
              <a:buClr>
                <a:schemeClr val="tx2">
                  <a:lumMod val="10000"/>
                </a:schemeClr>
              </a:buClr>
              <a:buFont typeface="Wingdings" pitchFamily="2" charset="2"/>
              <a:buNone/>
              <a:defRPr/>
            </a:pPr>
            <a:r>
              <a:rPr lang="hr-HR" dirty="0" smtClean="0"/>
              <a:t>PODMJERA 2. Prerada</a:t>
            </a:r>
            <a:r>
              <a:rPr lang="hr-HR" dirty="0"/>
              <a:t>, razvoj i trženje poljoprivrednih proizvoda</a:t>
            </a:r>
            <a:br>
              <a:rPr lang="hr-HR" dirty="0"/>
            </a:br>
            <a:r>
              <a:rPr lang="hr-HR" dirty="0"/>
              <a:t/>
            </a:r>
            <a:br>
              <a:rPr lang="hr-HR" dirty="0"/>
            </a:b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55576" y="1268760"/>
            <a:ext cx="8359864" cy="5400600"/>
          </a:xfrm>
        </p:spPr>
        <p:txBody>
          <a:bodyPr/>
          <a:lstStyle/>
          <a:p>
            <a:pPr marL="0" indent="0">
              <a:buClr>
                <a:schemeClr val="tx2">
                  <a:lumMod val="10000"/>
                </a:schemeClr>
              </a:buClr>
              <a:buNone/>
              <a:defRPr/>
            </a:pPr>
            <a:r>
              <a:rPr lang="hr-HR" sz="2000" dirty="0" smtClean="0"/>
              <a:t>Korisnici</a:t>
            </a:r>
            <a:r>
              <a:rPr lang="hr-HR" sz="2000" dirty="0"/>
              <a:t>: </a:t>
            </a:r>
          </a:p>
          <a:p>
            <a:pPr marL="457200" lvl="1" indent="0">
              <a:buClr>
                <a:schemeClr val="tx2">
                  <a:lumMod val="10000"/>
                </a:schemeClr>
              </a:buClr>
              <a:buNone/>
              <a:defRPr/>
            </a:pPr>
            <a:r>
              <a:rPr lang="hr-HR" sz="2000" dirty="0"/>
              <a:t>OPG, obrti, zadruge, trgovačka društva koja se bave preradom proizvoda iz Dodatka 1 Ugovora o EU i pamuka osim proizvoda </a:t>
            </a:r>
            <a:r>
              <a:rPr lang="hr-HR" sz="2000" dirty="0" smtClean="0"/>
              <a:t>ribarstva</a:t>
            </a:r>
          </a:p>
          <a:p>
            <a:pPr marL="457200" lvl="1" indent="-457200">
              <a:buClr>
                <a:schemeClr val="tx2">
                  <a:lumMod val="10000"/>
                </a:schemeClr>
              </a:buClr>
              <a:buNone/>
              <a:defRPr/>
            </a:pPr>
            <a:endParaRPr lang="hr-HR" sz="2000" b="1" dirty="0" smtClean="0">
              <a:ea typeface="+mn-ea"/>
              <a:cs typeface="+mn-cs"/>
            </a:endParaRPr>
          </a:p>
          <a:p>
            <a:pPr marL="457200" lvl="1" indent="-457200">
              <a:buClr>
                <a:schemeClr val="tx2">
                  <a:lumMod val="10000"/>
                </a:schemeClr>
              </a:buClr>
              <a:buNone/>
              <a:defRPr/>
            </a:pPr>
            <a:r>
              <a:rPr lang="hr-HR" sz="2000" b="1" dirty="0" smtClean="0">
                <a:ea typeface="+mn-ea"/>
                <a:cs typeface="+mn-cs"/>
              </a:rPr>
              <a:t>Prihvatljiva </a:t>
            </a:r>
            <a:r>
              <a:rPr lang="hr-HR" sz="2000" b="1" dirty="0">
                <a:ea typeface="+mn-ea"/>
                <a:cs typeface="+mn-cs"/>
              </a:rPr>
              <a:t>ulaganja: </a:t>
            </a:r>
          </a:p>
          <a:p>
            <a:r>
              <a:rPr lang="hr-HR" sz="2000" dirty="0" smtClean="0"/>
              <a:t>Materijalna ulaganja: </a:t>
            </a:r>
            <a:r>
              <a:rPr lang="hr-HR" sz="2000" b="0" dirty="0"/>
              <a:t>objekti i pripadajuća infrastruktura, mehanizacija, gospodarska vozila, strojevi, oprema uključujući tehnološku i informatičku opremu, ulaganja u OIE koja služi za preradu i marketing </a:t>
            </a:r>
            <a:r>
              <a:rPr lang="hr-HR" sz="2000" b="0" dirty="0" smtClean="0"/>
              <a:t>proizvoda, kupnja </a:t>
            </a:r>
            <a:r>
              <a:rPr lang="hr-HR" sz="2000" b="0" dirty="0"/>
              <a:t>zemljišta radi realizacije projekta</a:t>
            </a:r>
          </a:p>
          <a:p>
            <a:r>
              <a:rPr lang="hr-HR" sz="2000" dirty="0"/>
              <a:t>Nematerijalna ulaganja: </a:t>
            </a:r>
            <a:r>
              <a:rPr lang="hr-HR" sz="2000" b="0" dirty="0"/>
              <a:t>računalni programi i ostala nematerijalna ulaganja </a:t>
            </a:r>
            <a:endParaRPr lang="hr-HR" sz="2000" b="0" dirty="0" smtClean="0"/>
          </a:p>
          <a:p>
            <a:r>
              <a:rPr lang="hr-HR" sz="2000" dirty="0" smtClean="0"/>
              <a:t>Opći </a:t>
            </a:r>
            <a:r>
              <a:rPr lang="hr-HR" sz="2000" dirty="0"/>
              <a:t>troškovi: </a:t>
            </a:r>
            <a:r>
              <a:rPr lang="hr-HR" sz="2000" b="0" dirty="0"/>
              <a:t>usluge arhitekata, inženjera (uključujući geodete), konzultanata, studije izvedivosti, patenti i </a:t>
            </a:r>
            <a:r>
              <a:rPr lang="hr-HR" sz="2000" b="0" dirty="0" smtClean="0"/>
              <a:t>licence</a:t>
            </a:r>
            <a:endParaRPr lang="hr-HR" sz="2000" dirty="0"/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hr-HR" sz="2000" dirty="0"/>
          </a:p>
        </p:txBody>
      </p:sp>
      <p:sp>
        <p:nvSpPr>
          <p:cNvPr id="4" name="Rectangle 3"/>
          <p:cNvSpPr/>
          <p:nvPr/>
        </p:nvSpPr>
        <p:spPr bwMode="auto">
          <a:xfrm>
            <a:off x="0" y="908720"/>
            <a:ext cx="755576" cy="5328592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I. INVESTICIJE</a:t>
            </a:r>
          </a:p>
        </p:txBody>
      </p:sp>
    </p:spTree>
    <p:extLst>
      <p:ext uri="{BB962C8B-B14F-4D97-AF65-F5344CB8AC3E}">
        <p14:creationId xmlns:p14="http://schemas.microsoft.com/office/powerpoint/2010/main" val="14916843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416925" cy="1174750"/>
          </a:xfrm>
        </p:spPr>
        <p:txBody>
          <a:bodyPr>
            <a:normAutofit fontScale="90000"/>
          </a:bodyPr>
          <a:lstStyle/>
          <a:p>
            <a:pPr marL="0" indent="0">
              <a:buClr>
                <a:schemeClr val="tx2">
                  <a:lumMod val="10000"/>
                </a:schemeClr>
              </a:buClr>
              <a:buFont typeface="Wingdings" pitchFamily="2" charset="2"/>
              <a:buNone/>
              <a:defRPr/>
            </a:pPr>
            <a:r>
              <a:rPr lang="hr-HR" dirty="0" smtClean="0"/>
              <a:t>PODMJERA 2. Prerada</a:t>
            </a:r>
            <a:r>
              <a:rPr lang="hr-HR" dirty="0"/>
              <a:t>, razvoj i trženje poljoprivrednih proizvoda</a:t>
            </a:r>
            <a:br>
              <a:rPr lang="hr-HR" dirty="0"/>
            </a:br>
            <a:r>
              <a:rPr lang="hr-HR" dirty="0"/>
              <a:t/>
            </a:r>
            <a:br>
              <a:rPr lang="hr-HR" dirty="0"/>
            </a:b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71600" y="1268760"/>
            <a:ext cx="8143840" cy="3528392"/>
          </a:xfrm>
        </p:spPr>
        <p:txBody>
          <a:bodyPr/>
          <a:lstStyle/>
          <a:p>
            <a:pPr marL="0" indent="0">
              <a:buNone/>
            </a:pPr>
            <a:endParaRPr lang="hr-HR" sz="2000" dirty="0" smtClean="0"/>
          </a:p>
          <a:p>
            <a:pPr marL="0" indent="0">
              <a:buNone/>
            </a:pPr>
            <a:r>
              <a:rPr lang="en-US" sz="2400" dirty="0" smtClean="0"/>
              <a:t>VISINA </a:t>
            </a:r>
            <a:r>
              <a:rPr lang="hr-HR" sz="2400" dirty="0" smtClean="0"/>
              <a:t>POTPORE:</a:t>
            </a:r>
          </a:p>
          <a:p>
            <a:pPr marL="0" indent="0">
              <a:buNone/>
            </a:pPr>
            <a:endParaRPr lang="hr-HR" sz="2000" dirty="0"/>
          </a:p>
          <a:p>
            <a:pPr lvl="0"/>
            <a:r>
              <a:rPr lang="hr-HR" sz="2000" b="0" dirty="0"/>
              <a:t>min vrijednost javne potpore (apsolutni iznos) po investiciji (projektu) iznosi 3.500 €</a:t>
            </a:r>
          </a:p>
          <a:p>
            <a:pPr lvl="0"/>
            <a:r>
              <a:rPr lang="hr-HR" sz="2000" b="0" dirty="0"/>
              <a:t>max vrijednost javne potpore po investiciji iznosi 1,8 mil €</a:t>
            </a:r>
          </a:p>
          <a:p>
            <a:pPr lvl="0"/>
            <a:r>
              <a:rPr lang="hr-HR" sz="2000" b="0" dirty="0"/>
              <a:t>max vrijednost javne potpore tijekom programskog razdoblja po korisniku i ovoj podmjeri iznosi 4 mil €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hr-HR" sz="2000" dirty="0"/>
          </a:p>
        </p:txBody>
      </p:sp>
      <p:sp>
        <p:nvSpPr>
          <p:cNvPr id="4" name="Rectangle 3"/>
          <p:cNvSpPr/>
          <p:nvPr/>
        </p:nvSpPr>
        <p:spPr bwMode="auto">
          <a:xfrm>
            <a:off x="0" y="908720"/>
            <a:ext cx="755576" cy="5328592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I. INVESTICIJE</a:t>
            </a:r>
          </a:p>
        </p:txBody>
      </p:sp>
    </p:spTree>
    <p:extLst>
      <p:ext uri="{BB962C8B-B14F-4D97-AF65-F5344CB8AC3E}">
        <p14:creationId xmlns:p14="http://schemas.microsoft.com/office/powerpoint/2010/main" val="3025610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416925" cy="1174750"/>
          </a:xfrm>
        </p:spPr>
        <p:txBody>
          <a:bodyPr>
            <a:normAutofit fontScale="90000"/>
          </a:bodyPr>
          <a:lstStyle/>
          <a:p>
            <a:pPr marL="0" indent="0" algn="l">
              <a:buClr>
                <a:schemeClr val="tx2">
                  <a:lumMod val="10000"/>
                </a:schemeClr>
              </a:buClr>
              <a:buFont typeface="Wingdings" pitchFamily="2" charset="2"/>
              <a:buNone/>
              <a:defRPr/>
            </a:pPr>
            <a:r>
              <a:rPr lang="hr-HR" dirty="0" smtClean="0"/>
              <a:t>PODMJERA 3. </a:t>
            </a:r>
            <a:r>
              <a:rPr lang="vi-VN" dirty="0"/>
              <a:t>Razvoj i unaprjeđenje infrastrukture za navodnjavanje u funkciji razvoja i prilagodbe poljoprivrede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71600" y="1268760"/>
            <a:ext cx="8143840" cy="3528392"/>
          </a:xfrm>
        </p:spPr>
        <p:txBody>
          <a:bodyPr/>
          <a:lstStyle/>
          <a:p>
            <a:pPr marL="0" indent="0">
              <a:buNone/>
            </a:pPr>
            <a:endParaRPr lang="hr-HR" sz="2000" dirty="0" smtClean="0"/>
          </a:p>
          <a:p>
            <a:pPr marL="0" indent="0">
              <a:buClr>
                <a:schemeClr val="tx2">
                  <a:lumMod val="10000"/>
                </a:schemeClr>
              </a:buClr>
              <a:buNone/>
              <a:defRPr/>
            </a:pPr>
            <a:r>
              <a:rPr lang="hr-HR" sz="2400" dirty="0" smtClean="0"/>
              <a:t>Korisnici</a:t>
            </a:r>
            <a:r>
              <a:rPr lang="hr-HR" dirty="0"/>
              <a:t>: </a:t>
            </a:r>
          </a:p>
          <a:p>
            <a:pPr lvl="1">
              <a:buClr>
                <a:schemeClr val="tx2">
                  <a:lumMod val="10000"/>
                </a:schemeClr>
              </a:buClr>
              <a:defRPr/>
            </a:pPr>
            <a:r>
              <a:rPr lang="hr-HR" sz="2000" dirty="0" smtClean="0"/>
              <a:t>Jedinice </a:t>
            </a:r>
            <a:r>
              <a:rPr lang="hr-HR" sz="2000" dirty="0"/>
              <a:t>lokalne i regionalne samouprave</a:t>
            </a:r>
          </a:p>
          <a:p>
            <a:pPr marL="0" indent="0">
              <a:buClr>
                <a:schemeClr val="tx2">
                  <a:lumMod val="10000"/>
                </a:schemeClr>
              </a:buClr>
              <a:buNone/>
              <a:defRPr/>
            </a:pPr>
            <a:r>
              <a:rPr lang="hr-HR" sz="2400" dirty="0"/>
              <a:t>Prihvatljiva ulaganja: </a:t>
            </a:r>
          </a:p>
          <a:p>
            <a:pPr>
              <a:buClr>
                <a:schemeClr val="tx2">
                  <a:lumMod val="10000"/>
                </a:schemeClr>
              </a:buClr>
              <a:defRPr/>
            </a:pPr>
            <a:r>
              <a:rPr lang="hr-HR" sz="2000" b="0" dirty="0"/>
              <a:t>O</a:t>
            </a:r>
            <a:r>
              <a:rPr lang="vi-VN" sz="2000" b="0" dirty="0"/>
              <a:t>bjekti, crpne stanice, vodozahvatne građevine, bunari sa pripadajućom opremom, tlačna distributivna mreža, otvorena kanalska mreža, mikroakumulacije, akumulacije, rezervoari </a:t>
            </a:r>
          </a:p>
          <a:p>
            <a:pPr>
              <a:buClr>
                <a:schemeClr val="tx2">
                  <a:lumMod val="10000"/>
                </a:schemeClr>
              </a:buClr>
              <a:defRPr/>
            </a:pPr>
            <a:r>
              <a:rPr lang="hr-HR" sz="2000" b="0" dirty="0"/>
              <a:t>R</a:t>
            </a:r>
            <a:r>
              <a:rPr lang="vi-VN" sz="2000" b="0" dirty="0"/>
              <a:t>ačunalni programi i ostala nematerijalna ulaganja povezana sa materijalnim ulaganjima. </a:t>
            </a:r>
          </a:p>
          <a:p>
            <a:pPr>
              <a:buClr>
                <a:schemeClr val="tx2">
                  <a:lumMod val="10000"/>
                </a:schemeClr>
              </a:buClr>
              <a:defRPr/>
            </a:pPr>
            <a:r>
              <a:rPr lang="hr-HR" sz="2000" b="0" dirty="0"/>
              <a:t>U</a:t>
            </a:r>
            <a:r>
              <a:rPr lang="vi-VN" sz="2000" b="0" dirty="0"/>
              <a:t>sluge izrade projektne dokumentacije, stručni nadzor i ostale konzultantske usluge, studije izvodljivosti, patenti i licence </a:t>
            </a:r>
            <a:endParaRPr lang="hr-HR" sz="2000" b="0" dirty="0" smtClean="0"/>
          </a:p>
          <a:p>
            <a:pPr>
              <a:buClr>
                <a:schemeClr val="tx2">
                  <a:lumMod val="10000"/>
                </a:schemeClr>
              </a:buClr>
              <a:defRPr/>
            </a:pPr>
            <a:r>
              <a:rPr lang="vi-VN" sz="2000" b="0" dirty="0" smtClean="0"/>
              <a:t>Kupnja </a:t>
            </a:r>
            <a:r>
              <a:rPr lang="vi-VN" sz="2000" b="0" dirty="0"/>
              <a:t>zemljišta radi realizacije projekta</a:t>
            </a:r>
            <a:endParaRPr lang="hr-HR" sz="2000" dirty="0"/>
          </a:p>
        </p:txBody>
      </p:sp>
      <p:sp>
        <p:nvSpPr>
          <p:cNvPr id="4" name="Rectangle 3"/>
          <p:cNvSpPr/>
          <p:nvPr/>
        </p:nvSpPr>
        <p:spPr bwMode="auto">
          <a:xfrm>
            <a:off x="0" y="908720"/>
            <a:ext cx="755576" cy="5328592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I. INVESTICIJE</a:t>
            </a:r>
          </a:p>
        </p:txBody>
      </p:sp>
    </p:spTree>
    <p:extLst>
      <p:ext uri="{BB962C8B-B14F-4D97-AF65-F5344CB8AC3E}">
        <p14:creationId xmlns:p14="http://schemas.microsoft.com/office/powerpoint/2010/main" val="27737734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416925" cy="1174750"/>
          </a:xfrm>
        </p:spPr>
        <p:txBody>
          <a:bodyPr>
            <a:normAutofit fontScale="90000"/>
          </a:bodyPr>
          <a:lstStyle/>
          <a:p>
            <a:pPr marL="0" indent="0" algn="l">
              <a:buClr>
                <a:schemeClr val="tx2">
                  <a:lumMod val="10000"/>
                </a:schemeClr>
              </a:buClr>
              <a:buFont typeface="Wingdings" pitchFamily="2" charset="2"/>
              <a:buNone/>
              <a:defRPr/>
            </a:pPr>
            <a:r>
              <a:rPr lang="hr-HR" dirty="0" smtClean="0"/>
              <a:t>PODMJERA 3. </a:t>
            </a:r>
            <a:r>
              <a:rPr lang="vi-VN" dirty="0"/>
              <a:t>Razvoj i unaprjeđenje infrastrukture za navodnjavanje u funkciji razvoja i prilagodbe poljoprivrede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99592" y="1268760"/>
            <a:ext cx="8215848" cy="3528392"/>
          </a:xfrm>
        </p:spPr>
        <p:txBody>
          <a:bodyPr/>
          <a:lstStyle/>
          <a:p>
            <a:pPr marL="0" indent="0">
              <a:buNone/>
            </a:pPr>
            <a:r>
              <a:rPr lang="hr-HR" sz="2000" dirty="0"/>
              <a:t>Uvjeti prihvatljivosti</a:t>
            </a:r>
          </a:p>
          <a:p>
            <a:r>
              <a:rPr lang="en-US" sz="2000" b="0" dirty="0" err="1"/>
              <a:t>Ulaganje</a:t>
            </a:r>
            <a:r>
              <a:rPr lang="en-US" sz="2000" b="0" dirty="0"/>
              <a:t> </a:t>
            </a:r>
            <a:r>
              <a:rPr lang="en-US" sz="2000" b="0" dirty="0" err="1"/>
              <a:t>mora</a:t>
            </a:r>
            <a:r>
              <a:rPr lang="en-US" sz="2000" b="0" dirty="0"/>
              <a:t> </a:t>
            </a:r>
            <a:r>
              <a:rPr lang="en-US" sz="2000" b="0" dirty="0" err="1"/>
              <a:t>biti</a:t>
            </a:r>
            <a:r>
              <a:rPr lang="en-US" sz="2000" b="0" dirty="0"/>
              <a:t> </a:t>
            </a:r>
            <a:r>
              <a:rPr lang="en-US" sz="2000" b="0" dirty="0" err="1"/>
              <a:t>predviđeno</a:t>
            </a:r>
            <a:r>
              <a:rPr lang="en-US" sz="2000" b="0" dirty="0"/>
              <a:t> u </a:t>
            </a:r>
            <a:r>
              <a:rPr lang="en-US" sz="2000" b="0" dirty="0" err="1"/>
              <a:t>planu</a:t>
            </a:r>
            <a:r>
              <a:rPr lang="en-US" sz="2000" b="0" dirty="0"/>
              <a:t> </a:t>
            </a:r>
            <a:r>
              <a:rPr lang="en-US" sz="2000" b="0" dirty="0" err="1"/>
              <a:t>navodnjavanja</a:t>
            </a:r>
            <a:r>
              <a:rPr lang="en-US" sz="2000" b="0" dirty="0"/>
              <a:t> </a:t>
            </a:r>
            <a:r>
              <a:rPr lang="en-US" sz="2000" b="0" dirty="0" err="1"/>
              <a:t>područne</a:t>
            </a:r>
            <a:r>
              <a:rPr lang="en-US" sz="2000" b="0" dirty="0"/>
              <a:t> (</a:t>
            </a:r>
            <a:r>
              <a:rPr lang="en-US" sz="2000" b="0" dirty="0" err="1"/>
              <a:t>regionalne</a:t>
            </a:r>
            <a:r>
              <a:rPr lang="en-US" sz="2000" b="0" dirty="0"/>
              <a:t>) </a:t>
            </a:r>
            <a:r>
              <a:rPr lang="en-US" sz="2000" b="0" dirty="0" err="1"/>
              <a:t>samouprave</a:t>
            </a:r>
            <a:r>
              <a:rPr lang="en-US" sz="2000" b="0" dirty="0"/>
              <a:t>. </a:t>
            </a:r>
            <a:r>
              <a:rPr lang="en-US" sz="2000" b="0" dirty="0" err="1"/>
              <a:t>Ulaganje</a:t>
            </a:r>
            <a:r>
              <a:rPr lang="en-US" sz="2000" b="0" dirty="0"/>
              <a:t> </a:t>
            </a:r>
            <a:r>
              <a:rPr lang="en-US" sz="2000" b="0" dirty="0" err="1"/>
              <a:t>mora</a:t>
            </a:r>
            <a:r>
              <a:rPr lang="en-US" sz="2000" b="0" dirty="0"/>
              <a:t> </a:t>
            </a:r>
            <a:r>
              <a:rPr lang="en-US" sz="2000" b="0" dirty="0" err="1"/>
              <a:t>biti</a:t>
            </a:r>
            <a:r>
              <a:rPr lang="en-US" sz="2000" b="0" dirty="0"/>
              <a:t> u </a:t>
            </a:r>
            <a:r>
              <a:rPr lang="en-US" sz="2000" b="0" dirty="0" err="1"/>
              <a:t>skladu</a:t>
            </a:r>
            <a:r>
              <a:rPr lang="en-US" sz="2000" b="0" dirty="0"/>
              <a:t> </a:t>
            </a:r>
            <a:r>
              <a:rPr lang="en-US" sz="2000" b="0" dirty="0" err="1"/>
              <a:t>sa</a:t>
            </a:r>
            <a:r>
              <a:rPr lang="en-US" sz="2000" b="0" dirty="0"/>
              <a:t> </a:t>
            </a:r>
            <a:r>
              <a:rPr lang="en-US" sz="2000" b="0" dirty="0" err="1"/>
              <a:t>standardima</a:t>
            </a:r>
            <a:r>
              <a:rPr lang="en-US" sz="2000" b="0" dirty="0"/>
              <a:t> </a:t>
            </a:r>
            <a:r>
              <a:rPr lang="en-US" sz="2000" b="0" dirty="0" err="1"/>
              <a:t>vezanim</a:t>
            </a:r>
            <a:r>
              <a:rPr lang="en-US" sz="2000" b="0" dirty="0"/>
              <a:t> </a:t>
            </a:r>
            <a:r>
              <a:rPr lang="en-US" sz="2000" b="0" dirty="0" err="1"/>
              <a:t>uz</a:t>
            </a:r>
            <a:r>
              <a:rPr lang="en-US" sz="2000" b="0" dirty="0"/>
              <a:t> </a:t>
            </a:r>
            <a:r>
              <a:rPr lang="en-US" sz="2000" b="0" dirty="0" err="1"/>
              <a:t>zaštitu</a:t>
            </a:r>
            <a:r>
              <a:rPr lang="en-US" sz="2000" b="0" dirty="0"/>
              <a:t> </a:t>
            </a:r>
            <a:r>
              <a:rPr lang="en-US" sz="2000" b="0" dirty="0" err="1"/>
              <a:t>okoliša</a:t>
            </a:r>
            <a:r>
              <a:rPr lang="en-US" sz="2000" b="0" dirty="0"/>
              <a:t> </a:t>
            </a:r>
            <a:r>
              <a:rPr lang="en-US" sz="2000" b="0" dirty="0" err="1"/>
              <a:t>te</a:t>
            </a:r>
            <a:r>
              <a:rPr lang="en-US" sz="2000" b="0" dirty="0"/>
              <a:t> </a:t>
            </a:r>
            <a:r>
              <a:rPr lang="en-US" sz="2000" b="0" dirty="0" err="1"/>
              <a:t>sa</a:t>
            </a:r>
            <a:r>
              <a:rPr lang="en-US" sz="2000" b="0" dirty="0"/>
              <a:t> </a:t>
            </a:r>
            <a:r>
              <a:rPr lang="en-US" sz="2000" b="0" dirty="0" err="1"/>
              <a:t>odredbama</a:t>
            </a:r>
            <a:r>
              <a:rPr lang="en-US" sz="2000" b="0" dirty="0"/>
              <a:t> </a:t>
            </a:r>
            <a:r>
              <a:rPr lang="en-US" sz="2000" b="0" dirty="0" err="1"/>
              <a:t>Zakona</a:t>
            </a:r>
            <a:r>
              <a:rPr lang="en-US" sz="2000" b="0" dirty="0"/>
              <a:t> o </a:t>
            </a:r>
            <a:r>
              <a:rPr lang="en-US" sz="2000" b="0" dirty="0" err="1"/>
              <a:t>vodama</a:t>
            </a:r>
            <a:r>
              <a:rPr lang="en-US" sz="2000" b="0" dirty="0"/>
              <a:t>. </a:t>
            </a:r>
            <a:endParaRPr lang="hr-HR" sz="2000" b="0" dirty="0"/>
          </a:p>
          <a:p>
            <a:r>
              <a:rPr lang="en-US" sz="2000" b="0" dirty="0" err="1"/>
              <a:t>Ulaganje</a:t>
            </a:r>
            <a:r>
              <a:rPr lang="en-US" sz="2000" b="0" dirty="0"/>
              <a:t> </a:t>
            </a:r>
            <a:r>
              <a:rPr lang="en-US" sz="2000" b="0" dirty="0" err="1"/>
              <a:t>mora</a:t>
            </a:r>
            <a:r>
              <a:rPr lang="en-US" sz="2000" b="0" dirty="0"/>
              <a:t> </a:t>
            </a:r>
            <a:r>
              <a:rPr lang="en-US" sz="2000" b="0" dirty="0" err="1"/>
              <a:t>biti</a:t>
            </a:r>
            <a:r>
              <a:rPr lang="en-US" sz="2000" b="0" dirty="0"/>
              <a:t> u </a:t>
            </a:r>
            <a:r>
              <a:rPr lang="en-US" sz="2000" b="0" dirty="0" err="1"/>
              <a:t>obuhvaćeno</a:t>
            </a:r>
            <a:r>
              <a:rPr lang="en-US" sz="2000" b="0" dirty="0"/>
              <a:t> </a:t>
            </a:r>
            <a:r>
              <a:rPr lang="en-US" sz="2000" b="0" dirty="0" err="1"/>
              <a:t>Planom</a:t>
            </a:r>
            <a:r>
              <a:rPr lang="en-US" sz="2000" b="0" dirty="0"/>
              <a:t> </a:t>
            </a:r>
            <a:r>
              <a:rPr lang="en-US" sz="2000" b="0" dirty="0" err="1"/>
              <a:t>upravljanja</a:t>
            </a:r>
            <a:r>
              <a:rPr lang="en-US" sz="2000" b="0" dirty="0"/>
              <a:t> </a:t>
            </a:r>
            <a:r>
              <a:rPr lang="en-US" sz="2000" b="0" dirty="0" err="1"/>
              <a:t>vodnim</a:t>
            </a:r>
            <a:r>
              <a:rPr lang="en-US" sz="2000" b="0" dirty="0"/>
              <a:t> </a:t>
            </a:r>
            <a:r>
              <a:rPr lang="en-US" sz="2000" b="0" dirty="0" err="1"/>
              <a:t>područjem</a:t>
            </a:r>
            <a:r>
              <a:rPr lang="en-US" sz="2000" b="0" dirty="0"/>
              <a:t>. </a:t>
            </a:r>
            <a:r>
              <a:rPr lang="en-US" sz="2000" b="0" dirty="0" err="1"/>
              <a:t>Mjerila</a:t>
            </a:r>
            <a:r>
              <a:rPr lang="en-US" sz="2000" b="0" dirty="0"/>
              <a:t> </a:t>
            </a:r>
            <a:r>
              <a:rPr lang="en-US" sz="2000" b="0" dirty="0" err="1"/>
              <a:t>potrošnje</a:t>
            </a:r>
            <a:r>
              <a:rPr lang="en-US" sz="2000" b="0" dirty="0"/>
              <a:t> </a:t>
            </a:r>
            <a:r>
              <a:rPr lang="en-US" sz="2000" b="0" dirty="0" err="1"/>
              <a:t>vode</a:t>
            </a:r>
            <a:r>
              <a:rPr lang="en-US" sz="2000" b="0" dirty="0"/>
              <a:t> </a:t>
            </a:r>
            <a:r>
              <a:rPr lang="en-US" sz="2000" b="0" dirty="0" err="1"/>
              <a:t>moraju</a:t>
            </a:r>
            <a:r>
              <a:rPr lang="en-US" sz="2000" b="0" dirty="0"/>
              <a:t> </a:t>
            </a:r>
            <a:r>
              <a:rPr lang="en-US" sz="2000" b="0" dirty="0" err="1"/>
              <a:t>biti</a:t>
            </a:r>
            <a:r>
              <a:rPr lang="en-US" sz="2000" b="0" dirty="0"/>
              <a:t> </a:t>
            </a:r>
            <a:r>
              <a:rPr lang="en-US" sz="2000" b="0" dirty="0" err="1"/>
              <a:t>ugrađena</a:t>
            </a:r>
            <a:r>
              <a:rPr lang="en-US" sz="2000" b="0" dirty="0"/>
              <a:t>. </a:t>
            </a:r>
            <a:endParaRPr lang="hr-HR" sz="2000" b="0" dirty="0"/>
          </a:p>
          <a:p>
            <a:pPr marL="0" indent="0">
              <a:buNone/>
            </a:pPr>
            <a:endParaRPr lang="hr-HR" sz="2000" dirty="0" smtClean="0"/>
          </a:p>
          <a:p>
            <a:pPr marL="0" indent="0">
              <a:buNone/>
            </a:pPr>
            <a:r>
              <a:rPr lang="hr-HR" sz="2000" dirty="0" smtClean="0"/>
              <a:t>Visina </a:t>
            </a:r>
            <a:r>
              <a:rPr lang="hr-HR" sz="2000" dirty="0"/>
              <a:t>potpore:</a:t>
            </a:r>
          </a:p>
          <a:p>
            <a:pPr lvl="0"/>
            <a:r>
              <a:rPr lang="hr-HR" sz="2000" b="0" dirty="0"/>
              <a:t>min vrijednost javne potpore (apsolutni iznos) po investiciji (projektu) iznosi 100.000 €</a:t>
            </a:r>
          </a:p>
          <a:p>
            <a:pPr lvl="0"/>
            <a:r>
              <a:rPr lang="hr-HR" sz="2000" b="0" dirty="0"/>
              <a:t>max vrijednost javne potpore po investiciji iznosi 5 mil €</a:t>
            </a:r>
          </a:p>
          <a:p>
            <a:r>
              <a:rPr lang="hr-HR" sz="2000" b="0" dirty="0"/>
              <a:t>ograničiti po korisniku za cijelo programsko razdoblje 15 mil EUR</a:t>
            </a:r>
            <a:endParaRPr lang="hr-HR" sz="2000" b="0" dirty="0" smtClean="0"/>
          </a:p>
        </p:txBody>
      </p:sp>
      <p:sp>
        <p:nvSpPr>
          <p:cNvPr id="4" name="Rectangle 3"/>
          <p:cNvSpPr/>
          <p:nvPr/>
        </p:nvSpPr>
        <p:spPr bwMode="auto">
          <a:xfrm>
            <a:off x="0" y="908720"/>
            <a:ext cx="755576" cy="5328592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I. INVESTICIJE</a:t>
            </a:r>
          </a:p>
        </p:txBody>
      </p:sp>
    </p:spTree>
    <p:extLst>
      <p:ext uri="{BB962C8B-B14F-4D97-AF65-F5344CB8AC3E}">
        <p14:creationId xmlns:p14="http://schemas.microsoft.com/office/powerpoint/2010/main" val="18324506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ojevi stakla">
  <a:themeElements>
    <a:clrScheme name="Prilagođeno 6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0070C0"/>
      </a:hlink>
      <a:folHlink>
        <a:srgbClr val="FFFF6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lojevi stakla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ojevi stakla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ojevi stakla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ojevi stakla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ojevi stakla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ojevi stakla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ojevi stakla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ojevi stakla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lojevi stakla">
  <a:themeElements>
    <a:clrScheme name="Prilagođeno 6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0070C0"/>
      </a:hlink>
      <a:folHlink>
        <a:srgbClr val="FFFF6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lojevi stakla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ojevi stakla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ojevi stakla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ojevi stakla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ojevi stakla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ojevi stakla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ojevi stakla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ojevi stakla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rilagođeno 6">
    <a:dk1>
      <a:srgbClr val="006600"/>
    </a:dk1>
    <a:lt1>
      <a:srgbClr val="FFFFFF"/>
    </a:lt1>
    <a:dk2>
      <a:srgbClr val="008000"/>
    </a:dk2>
    <a:lt2>
      <a:srgbClr val="FFFFB7"/>
    </a:lt2>
    <a:accent1>
      <a:srgbClr val="99CC00"/>
    </a:accent1>
    <a:accent2>
      <a:srgbClr val="00CC00"/>
    </a:accent2>
    <a:accent3>
      <a:srgbClr val="AAC0AA"/>
    </a:accent3>
    <a:accent4>
      <a:srgbClr val="DADADA"/>
    </a:accent4>
    <a:accent5>
      <a:srgbClr val="CAE2AA"/>
    </a:accent5>
    <a:accent6>
      <a:srgbClr val="00B900"/>
    </a:accent6>
    <a:hlink>
      <a:srgbClr val="0070C0"/>
    </a:hlink>
    <a:folHlink>
      <a:srgbClr val="FFFF6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4046</Words>
  <Application>Microsoft Office PowerPoint</Application>
  <PresentationFormat>On-screen Show (4:3)</PresentationFormat>
  <Paragraphs>444</Paragraphs>
  <Slides>39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46" baseType="lpstr">
      <vt:lpstr>Arial</vt:lpstr>
      <vt:lpstr>Arial Narrow</vt:lpstr>
      <vt:lpstr>Calibri</vt:lpstr>
      <vt:lpstr>Times New Roman</vt:lpstr>
      <vt:lpstr>Wingdings</vt:lpstr>
      <vt:lpstr>Slojevi stakla</vt:lpstr>
      <vt:lpstr>1_Slojevi stakla</vt:lpstr>
      <vt:lpstr>MJERE RURALNOG RAZVOJA ZA VOĆARSTVO 2014-2020. I ULOGA MREŽE ZA RURALNI RAZVOJ</vt:lpstr>
      <vt:lpstr>Mjere za voćarski sektor (1)</vt:lpstr>
      <vt:lpstr>Mjere za voćarski sektor (2)</vt:lpstr>
      <vt:lpstr>MJERA: Ulaganja u materijalnu imovinu  </vt:lpstr>
      <vt:lpstr>PODMJERA 1. Ulaganja u poljoprivredna       gospodarstva  </vt:lpstr>
      <vt:lpstr>PODMJERA 2. Prerada, razvoj i trženje poljoprivrednih proizvoda   </vt:lpstr>
      <vt:lpstr>PODMJERA 2. Prerada, razvoj i trženje poljoprivrednih proizvoda   </vt:lpstr>
      <vt:lpstr>PODMJERA 3. Razvoj i unaprjeđenje infrastrukture za navodnjavanje u funkciji razvoja i prilagodbe poljoprivrede </vt:lpstr>
      <vt:lpstr>PODMJERA 3. Razvoj i unaprjeđenje infrastrukture za navodnjavanje u funkciji razvoja i prilagodbe poljoprivrede </vt:lpstr>
      <vt:lpstr>Mjera: Sudjelovanje u proizvodnji poljoprivrednih i prehrambenih proizvoda s oznakom kvalitete </vt:lpstr>
      <vt:lpstr>Mjera: Sudjelovanje u proizvodnji poljoprivrednih i prehrambenih proizvoda s oznakom kvalitete</vt:lpstr>
      <vt:lpstr>MJERA: Osnivanje proizvođačkih grupa </vt:lpstr>
      <vt:lpstr>MJERA: Osnivanje proizvođačkih grupa </vt:lpstr>
      <vt:lpstr>MJERA: Osnivanje proizvođačkih grupa </vt:lpstr>
      <vt:lpstr>MJERA: Jačanje suradnje u poljoprivredi, prehraMBENOM lancu i šumarstvu </vt:lpstr>
      <vt:lpstr>MJERA: Jačanje suradnje u poljoprivredi, prehraMBENOM lancu i šumarstvu </vt:lpstr>
      <vt:lpstr>MJERA: Jačanje suradnje u poljoprivredi, prehraMBENOM lancu i šumarstvu </vt:lpstr>
      <vt:lpstr>MJERA: Obnova poljoprivrednog potencijala uslijed elementarnih prirodnih nepogoda </vt:lpstr>
      <vt:lpstr>MJERA: Obnova poljoprivrednog potencijala uslijed elementarnih prirodnih nepogoda</vt:lpstr>
      <vt:lpstr>MJERA: Osiguranje usjeva, životinja i biljaka </vt:lpstr>
      <vt:lpstr>MJERA: Zajednički fondovi za posljedice nepovoljnih klimatskih uvjeta, životinjskih i biljnih bolesti, zagađenja pesticidima i okolišnih incidenata</vt:lpstr>
      <vt:lpstr>MJERA: Agro-okoliš i klima </vt:lpstr>
      <vt:lpstr>MJERA: Agro-okoliš i klima </vt:lpstr>
      <vt:lpstr>MJERA: Agro-okoliš i klima</vt:lpstr>
      <vt:lpstr>MJERA: Agro-okoliš i klima</vt:lpstr>
      <vt:lpstr>MJERA: Agro-okoliš i klima</vt:lpstr>
      <vt:lpstr>MJERA: Integrirana proizvodnja bilja  </vt:lpstr>
      <vt:lpstr>MJERA: EKOLOŠKA PROIZVODNJA</vt:lpstr>
      <vt:lpstr>MJERA: Očuvanje poljoprivrede na područjima s prirodnim i specifičnim ograničenjima u poljoprivredi </vt:lpstr>
      <vt:lpstr>MJERA: Očuvanje poljoprivrede na područjima s prirodnim i specifičnim ograničenjima u poljoprivredi </vt:lpstr>
      <vt:lpstr>MJERA: Prijenos znanja i informacija</vt:lpstr>
      <vt:lpstr>MJERA: Prijenos znanja i informacija</vt:lpstr>
      <vt:lpstr>MJERA: Prijenos znanja i informacija</vt:lpstr>
      <vt:lpstr>MJERA: Pružanje savjetodavnih usluga i obavljanje poslova na gospodarstvu  </vt:lpstr>
      <vt:lpstr>MJERA: Pružanje savjetodavnih usluga i obavljanje poslova na gospodarstvu  </vt:lpstr>
      <vt:lpstr>MREŽA ZA RURALNI RAZVOJ</vt:lpstr>
      <vt:lpstr>MREŽA ZA RURALNI RAZVOJ</vt:lpstr>
      <vt:lpstr>MREŽA ZA RURALNI RAZVOJ</vt:lpstr>
      <vt:lpstr>MREŽA ZA RURALNI RAZVOJ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Matori</dc:creator>
  <cp:lastModifiedBy>Marko Frntić</cp:lastModifiedBy>
  <cp:revision>22</cp:revision>
  <dcterms:created xsi:type="dcterms:W3CDTF">2013-08-28T19:45:31Z</dcterms:created>
  <dcterms:modified xsi:type="dcterms:W3CDTF">2013-08-29T15:28:18Z</dcterms:modified>
</cp:coreProperties>
</file>